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6"/>
  </p:notesMasterIdLst>
  <p:sldIdLst>
    <p:sldId id="256" r:id="rId5"/>
  </p:sldIdLst>
  <p:sldSz cx="10799763" cy="176403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 userDrawn="1">
          <p15:clr>
            <a:srgbClr val="A4A3A4"/>
          </p15:clr>
        </p15:guide>
        <p15:guide id="2" pos="34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1ED6C-B905-492E-9EEB-740836A13B37}" v="28" dt="2024-07-07T15:55:40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5118" autoAdjust="0"/>
  </p:normalViewPr>
  <p:slideViewPr>
    <p:cSldViewPr snapToGrid="0">
      <p:cViewPr varScale="1">
        <p:scale>
          <a:sx n="45" d="100"/>
          <a:sy n="45" d="100"/>
        </p:scale>
        <p:origin x="3714" y="48"/>
      </p:cViewPr>
      <p:guideLst>
        <p:guide orient="horz" pos="5556"/>
        <p:guide pos="34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74900" y="1241425"/>
            <a:ext cx="2047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74900" y="1241425"/>
            <a:ext cx="20478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2886967"/>
            <a:ext cx="9179799" cy="6141438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9265242"/>
            <a:ext cx="8099822" cy="4258988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38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15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939183"/>
            <a:ext cx="2328699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939183"/>
            <a:ext cx="6851100" cy="149493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07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35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4397830"/>
            <a:ext cx="9314796" cy="7337874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11805123"/>
            <a:ext cx="9314796" cy="3858814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77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4695913"/>
            <a:ext cx="4589899" cy="111926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4695913"/>
            <a:ext cx="4589899" cy="111926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89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39186"/>
            <a:ext cx="9314796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4324325"/>
            <a:ext cx="4568805" cy="2119285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6443610"/>
            <a:ext cx="4568805" cy="9477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4324325"/>
            <a:ext cx="4591306" cy="2119285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6443610"/>
            <a:ext cx="4591306" cy="9477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8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77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61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176020"/>
            <a:ext cx="3483205" cy="4116070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539880"/>
            <a:ext cx="5467380" cy="12536047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5292090"/>
            <a:ext cx="3483205" cy="9804251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0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176020"/>
            <a:ext cx="3483205" cy="4116070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539880"/>
            <a:ext cx="5467380" cy="12536047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5292090"/>
            <a:ext cx="3483205" cy="9804251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84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939186"/>
            <a:ext cx="9314796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4695913"/>
            <a:ext cx="9314796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6349948"/>
            <a:ext cx="2429947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6349948"/>
            <a:ext cx="3644920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6349948"/>
            <a:ext cx="2429947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39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595A8CE9-A42B-4F44-AF81-281CF324FA31}"/>
              </a:ext>
            </a:extLst>
          </p:cNvPr>
          <p:cNvSpPr/>
          <p:nvPr/>
        </p:nvSpPr>
        <p:spPr>
          <a:xfrm>
            <a:off x="7638189" y="14857352"/>
            <a:ext cx="829622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6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0" y="-6036"/>
            <a:ext cx="10799763" cy="1764478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6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350092" y="329816"/>
            <a:ext cx="10131552" cy="16847264"/>
          </a:xfrm>
          <a:prstGeom prst="rect">
            <a:avLst/>
          </a:prstGeom>
          <a:solidFill>
            <a:schemeClr val="bg1"/>
          </a:solidFill>
          <a:ln w="66675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56" dirty="0"/>
              <a:t>`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1940204" y="46193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387A55-7789-A34F-867D-72AA9CFF66F4}"/>
              </a:ext>
            </a:extLst>
          </p:cNvPr>
          <p:cNvSpPr txBox="1"/>
          <p:nvPr/>
        </p:nvSpPr>
        <p:spPr>
          <a:xfrm>
            <a:off x="8781748" y="15042883"/>
            <a:ext cx="94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Your MUSIC Journey starts here……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E64330C-E1D9-ED4C-A99A-71B1F661D561}"/>
              </a:ext>
            </a:extLst>
          </p:cNvPr>
          <p:cNvSpPr txBox="1"/>
          <p:nvPr/>
        </p:nvSpPr>
        <p:spPr>
          <a:xfrm>
            <a:off x="1351192" y="12306138"/>
            <a:ext cx="1498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BAROQUE MUSIC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A9F72DB-801B-1540-9027-8E9B8D266CA4}"/>
              </a:ext>
            </a:extLst>
          </p:cNvPr>
          <p:cNvSpPr txBox="1"/>
          <p:nvPr/>
        </p:nvSpPr>
        <p:spPr>
          <a:xfrm>
            <a:off x="5098594" y="16024645"/>
            <a:ext cx="11492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Exploration of traditional </a:t>
            </a:r>
            <a:r>
              <a:rPr lang="en-US" sz="800" b="1" dirty="0"/>
              <a:t>instruments</a:t>
            </a:r>
            <a:r>
              <a:rPr lang="en-US" sz="800" dirty="0"/>
              <a:t>:</a:t>
            </a:r>
            <a:endParaRPr lang="en-US" sz="800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Membranophones idiophones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 aerophones chordophones</a:t>
            </a:r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F51116E4-A353-1B45-ACA0-38C9A5762479}"/>
              </a:ext>
            </a:extLst>
          </p:cNvPr>
          <p:cNvCxnSpPr>
            <a:cxnSpLocks/>
          </p:cNvCxnSpPr>
          <p:nvPr/>
        </p:nvCxnSpPr>
        <p:spPr>
          <a:xfrm>
            <a:off x="2086626" y="8981640"/>
            <a:ext cx="0" cy="5498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55311" y="346382"/>
            <a:ext cx="60891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CLERE SCHOOL </a:t>
            </a:r>
          </a:p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MUSIC LEARNING JOURNEY</a:t>
            </a:r>
            <a:endParaRPr lang="en-GB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6BBB8CAD-5283-2946-B457-0E1BA324806B}"/>
              </a:ext>
            </a:extLst>
          </p:cNvPr>
          <p:cNvSpPr txBox="1"/>
          <p:nvPr/>
        </p:nvSpPr>
        <p:spPr>
          <a:xfrm>
            <a:off x="6213236" y="15914283"/>
            <a:ext cx="1149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Introduction to </a:t>
            </a:r>
            <a:r>
              <a:rPr lang="en-US" sz="800" b="1" dirty="0"/>
              <a:t>rhythm</a:t>
            </a:r>
            <a:r>
              <a:rPr lang="en-US" sz="800" dirty="0"/>
              <a:t> and </a:t>
            </a:r>
            <a:r>
              <a:rPr lang="en-US" sz="800" b="1" dirty="0"/>
              <a:t>notation</a:t>
            </a:r>
            <a:r>
              <a:rPr lang="en-US" sz="800" dirty="0"/>
              <a:t>: </a:t>
            </a:r>
            <a:r>
              <a:rPr lang="en-US" sz="800" i="1" dirty="0">
                <a:solidFill>
                  <a:srgbClr val="FF0000"/>
                </a:solidFill>
              </a:rPr>
              <a:t>monorhythm biorhythm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polyrhythm 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cross rhythms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D47141-3284-4A54-97D1-B5CEED6542C1}"/>
              </a:ext>
            </a:extLst>
          </p:cNvPr>
          <p:cNvSpPr txBox="1"/>
          <p:nvPr/>
        </p:nvSpPr>
        <p:spPr>
          <a:xfrm>
            <a:off x="2232701" y="17177080"/>
            <a:ext cx="6047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INTEGRITY	    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•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COMMUNITY    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•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RESPECT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6A89BD-2AF4-412F-A2E2-98DA097D8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624" y="404161"/>
            <a:ext cx="841651" cy="841651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5BCD89E6-A978-425C-896E-04D5B0BC5451}"/>
              </a:ext>
            </a:extLst>
          </p:cNvPr>
          <p:cNvGrpSpPr/>
          <p:nvPr/>
        </p:nvGrpSpPr>
        <p:grpSpPr>
          <a:xfrm>
            <a:off x="1550782" y="1841285"/>
            <a:ext cx="8350899" cy="14759805"/>
            <a:chOff x="787910" y="2310787"/>
            <a:chExt cx="8350899" cy="14759805"/>
          </a:xfrm>
        </p:grpSpPr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D2F97453-494C-5746-8E17-4A67EE1BF309}"/>
                </a:ext>
              </a:extLst>
            </p:cNvPr>
            <p:cNvSpPr/>
            <p:nvPr/>
          </p:nvSpPr>
          <p:spPr>
            <a:xfrm rot="16200000">
              <a:off x="755150" y="13628557"/>
              <a:ext cx="2824343" cy="2184400"/>
            </a:xfrm>
            <a:prstGeom prst="blockArc">
              <a:avLst>
                <a:gd name="adj1" fmla="val 10793218"/>
                <a:gd name="adj2" fmla="val 75860"/>
                <a:gd name="adj3" fmla="val 30563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361D24CC-941E-4C47-B0EC-E144352A4A74}"/>
                </a:ext>
              </a:extLst>
            </p:cNvPr>
            <p:cNvSpPr/>
            <p:nvPr/>
          </p:nvSpPr>
          <p:spPr>
            <a:xfrm>
              <a:off x="2112413" y="15469260"/>
              <a:ext cx="5614727" cy="66367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/>
            </a:p>
          </p:txBody>
        </p:sp>
        <p:sp>
          <p:nvSpPr>
            <p:cNvPr id="132" name="Block Arc 131">
              <a:extLst>
                <a:ext uri="{FF2B5EF4-FFF2-40B4-BE49-F238E27FC236}">
                  <a16:creationId xmlns:a16="http://schemas.microsoft.com/office/drawing/2014/main" id="{2ABDDAA7-1330-5846-8957-036F466F9A01}"/>
                </a:ext>
              </a:extLst>
            </p:cNvPr>
            <p:cNvSpPr/>
            <p:nvPr/>
          </p:nvSpPr>
          <p:spPr>
            <a:xfrm rot="5400000" flipH="1">
              <a:off x="6585282" y="11420384"/>
              <a:ext cx="2842857" cy="2264197"/>
            </a:xfrm>
            <a:prstGeom prst="blockArc">
              <a:avLst>
                <a:gd name="adj1" fmla="val 10800000"/>
                <a:gd name="adj2" fmla="val 21496560"/>
                <a:gd name="adj3" fmla="val 29453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8EE221F3-E29A-7E44-BA3E-4DDEF353168D}"/>
                </a:ext>
              </a:extLst>
            </p:cNvPr>
            <p:cNvSpPr/>
            <p:nvPr/>
          </p:nvSpPr>
          <p:spPr>
            <a:xfrm>
              <a:off x="2167734" y="13311444"/>
              <a:ext cx="5889701" cy="6626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A4EACD-79B2-9047-926C-4179677F6DF3}"/>
                </a:ext>
              </a:extLst>
            </p:cNvPr>
            <p:cNvSpPr/>
            <p:nvPr/>
          </p:nvSpPr>
          <p:spPr>
            <a:xfrm>
              <a:off x="2032661" y="11137405"/>
              <a:ext cx="5841604" cy="6511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/>
            </a:p>
          </p:txBody>
        </p:sp>
        <p:sp>
          <p:nvSpPr>
            <p:cNvPr id="140" name="Block Arc 139">
              <a:extLst>
                <a:ext uri="{FF2B5EF4-FFF2-40B4-BE49-F238E27FC236}">
                  <a16:creationId xmlns:a16="http://schemas.microsoft.com/office/drawing/2014/main" id="{E050A4CB-2DFF-4C43-B71B-CB7634BAF8C7}"/>
                </a:ext>
              </a:extLst>
            </p:cNvPr>
            <p:cNvSpPr/>
            <p:nvPr/>
          </p:nvSpPr>
          <p:spPr>
            <a:xfrm rot="5400000" flipH="1">
              <a:off x="6395541" y="7094272"/>
              <a:ext cx="2798544" cy="2229121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4ED9223C-B305-724C-860B-8788F8ED72BC}"/>
                </a:ext>
              </a:extLst>
            </p:cNvPr>
            <p:cNvSpPr/>
            <p:nvPr/>
          </p:nvSpPr>
          <p:spPr>
            <a:xfrm>
              <a:off x="2057689" y="8948405"/>
              <a:ext cx="5909338" cy="666649"/>
            </a:xfrm>
            <a:custGeom>
              <a:avLst/>
              <a:gdLst>
                <a:gd name="connsiteX0" fmla="*/ 0 w 5909338"/>
                <a:gd name="connsiteY0" fmla="*/ 0 h 642380"/>
                <a:gd name="connsiteX1" fmla="*/ 5909338 w 5909338"/>
                <a:gd name="connsiteY1" fmla="*/ 0 h 642380"/>
                <a:gd name="connsiteX2" fmla="*/ 5909338 w 5909338"/>
                <a:gd name="connsiteY2" fmla="*/ 642380 h 642380"/>
                <a:gd name="connsiteX3" fmla="*/ 0 w 5909338"/>
                <a:gd name="connsiteY3" fmla="*/ 642380 h 642380"/>
                <a:gd name="connsiteX4" fmla="*/ 0 w 5909338"/>
                <a:gd name="connsiteY4" fmla="*/ 0 h 642380"/>
                <a:gd name="connsiteX0" fmla="*/ 0 w 5909338"/>
                <a:gd name="connsiteY0" fmla="*/ 0 h 642380"/>
                <a:gd name="connsiteX1" fmla="*/ 5909338 w 5909338"/>
                <a:gd name="connsiteY1" fmla="*/ 0 h 642380"/>
                <a:gd name="connsiteX2" fmla="*/ 5909338 w 5909338"/>
                <a:gd name="connsiteY2" fmla="*/ 637185 h 642380"/>
                <a:gd name="connsiteX3" fmla="*/ 0 w 5909338"/>
                <a:gd name="connsiteY3" fmla="*/ 642380 h 642380"/>
                <a:gd name="connsiteX4" fmla="*/ 0 w 5909338"/>
                <a:gd name="connsiteY4" fmla="*/ 0 h 642380"/>
                <a:gd name="connsiteX0" fmla="*/ 0 w 5909338"/>
                <a:gd name="connsiteY0" fmla="*/ 0 h 642381"/>
                <a:gd name="connsiteX1" fmla="*/ 5909338 w 5909338"/>
                <a:gd name="connsiteY1" fmla="*/ 0 h 642381"/>
                <a:gd name="connsiteX2" fmla="*/ 5831406 w 5909338"/>
                <a:gd name="connsiteY2" fmla="*/ 642381 h 642381"/>
                <a:gd name="connsiteX3" fmla="*/ 0 w 5909338"/>
                <a:gd name="connsiteY3" fmla="*/ 642380 h 642381"/>
                <a:gd name="connsiteX4" fmla="*/ 0 w 5909338"/>
                <a:gd name="connsiteY4" fmla="*/ 0 h 642381"/>
                <a:gd name="connsiteX0" fmla="*/ 0 w 5909338"/>
                <a:gd name="connsiteY0" fmla="*/ 0 h 652772"/>
                <a:gd name="connsiteX1" fmla="*/ 5909338 w 5909338"/>
                <a:gd name="connsiteY1" fmla="*/ 0 h 652772"/>
                <a:gd name="connsiteX2" fmla="*/ 5826211 w 5909338"/>
                <a:gd name="connsiteY2" fmla="*/ 652772 h 652772"/>
                <a:gd name="connsiteX3" fmla="*/ 0 w 5909338"/>
                <a:gd name="connsiteY3" fmla="*/ 642380 h 652772"/>
                <a:gd name="connsiteX4" fmla="*/ 0 w 5909338"/>
                <a:gd name="connsiteY4" fmla="*/ 0 h 652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09338" h="652772">
                  <a:moveTo>
                    <a:pt x="0" y="0"/>
                  </a:moveTo>
                  <a:lnTo>
                    <a:pt x="5909338" y="0"/>
                  </a:lnTo>
                  <a:lnTo>
                    <a:pt x="5826211" y="652772"/>
                  </a:lnTo>
                  <a:lnTo>
                    <a:pt x="0" y="642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 dirty="0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5B6ECEE5-8B0A-BE49-88D6-380CCB5771D4}"/>
                </a:ext>
              </a:extLst>
            </p:cNvPr>
            <p:cNvSpPr/>
            <p:nvPr/>
          </p:nvSpPr>
          <p:spPr>
            <a:xfrm>
              <a:off x="2082864" y="6836397"/>
              <a:ext cx="5827821" cy="61739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/>
            </a:p>
          </p:txBody>
        </p:sp>
        <p:sp>
          <p:nvSpPr>
            <p:cNvPr id="143" name="Block Arc 142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41298" y="4961260"/>
              <a:ext cx="2789116" cy="2193304"/>
            </a:xfrm>
            <a:prstGeom prst="blockArc">
              <a:avLst>
                <a:gd name="adj1" fmla="val 10800000"/>
                <a:gd name="adj2" fmla="val 212789"/>
                <a:gd name="adj3" fmla="val 28186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>
                <a:solidFill>
                  <a:schemeClr val="tx1"/>
                </a:solidFill>
              </a:endParaRPr>
            </a:p>
          </p:txBody>
        </p:sp>
        <p:sp>
          <p:nvSpPr>
            <p:cNvPr id="214" name="Block Arc 213">
              <a:extLst>
                <a:ext uri="{FF2B5EF4-FFF2-40B4-BE49-F238E27FC236}">
                  <a16:creationId xmlns:a16="http://schemas.microsoft.com/office/drawing/2014/main" id="{9BB00DD6-C4C4-7348-AD3E-28EAE4D8492B}"/>
                </a:ext>
              </a:extLst>
            </p:cNvPr>
            <p:cNvSpPr/>
            <p:nvPr/>
          </p:nvSpPr>
          <p:spPr>
            <a:xfrm rot="5400000" flipH="1">
              <a:off x="6435774" y="2764840"/>
              <a:ext cx="2847721" cy="2184400"/>
            </a:xfrm>
            <a:prstGeom prst="blockArc">
              <a:avLst>
                <a:gd name="adj1" fmla="val 10800000"/>
                <a:gd name="adj2" fmla="val 84711"/>
                <a:gd name="adj3" fmla="val 29092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>
                <a:solidFill>
                  <a:schemeClr val="tx1"/>
                </a:solidFill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14181" y="4650654"/>
              <a:ext cx="5827819" cy="63024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B5CF508-9F97-7344-A588-8737134FC758}"/>
                </a:ext>
              </a:extLst>
            </p:cNvPr>
            <p:cNvSpPr/>
            <p:nvPr/>
          </p:nvSpPr>
          <p:spPr>
            <a:xfrm>
              <a:off x="1785121" y="2435598"/>
              <a:ext cx="6089143" cy="62936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 dirty="0"/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1BD8ADA5-D946-5C42-A4AE-03B3AA1B8A94}"/>
                </a:ext>
              </a:extLst>
            </p:cNvPr>
            <p:cNvCxnSpPr>
              <a:cxnSpLocks/>
            </p:cNvCxnSpPr>
            <p:nvPr/>
          </p:nvCxnSpPr>
          <p:spPr>
            <a:xfrm>
              <a:off x="6237750" y="15272915"/>
              <a:ext cx="192263" cy="465125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32DE9D9-B0B5-F742-8942-7B37AAB3C01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43382" y="15976012"/>
              <a:ext cx="2935" cy="446931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43FCBD3-15AC-074B-89C1-9811AED33C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96685" y="16015482"/>
              <a:ext cx="0" cy="527504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DCFADFF-18E9-314C-BA93-B0E2EAA0B3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68411" y="16056196"/>
              <a:ext cx="287496" cy="36105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798D0D35-29AB-1847-B78E-66D8D2E8F393}"/>
                </a:ext>
              </a:extLst>
            </p:cNvPr>
            <p:cNvSpPr txBox="1"/>
            <p:nvPr/>
          </p:nvSpPr>
          <p:spPr>
            <a:xfrm>
              <a:off x="3142788" y="16485817"/>
              <a:ext cx="10361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Introduction to </a:t>
              </a:r>
              <a:r>
                <a:rPr lang="en-US" sz="800" b="1" dirty="0"/>
                <a:t>structure</a:t>
              </a:r>
              <a:r>
                <a:rPr lang="en-US" sz="800" dirty="0"/>
                <a:t>: </a:t>
              </a:r>
              <a:endParaRPr lang="en-US" sz="800" i="1" dirty="0"/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cyclic 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call and response</a:t>
              </a:r>
              <a:endParaRPr 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DB2F53-5336-AE41-B80B-AA261FB052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60505" y="15231442"/>
              <a:ext cx="7266" cy="392257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ADEA7341-227F-C94C-8590-9A4C26562B61}"/>
                </a:ext>
              </a:extLst>
            </p:cNvPr>
            <p:cNvCxnSpPr>
              <a:cxnSpLocks/>
            </p:cNvCxnSpPr>
            <p:nvPr/>
          </p:nvCxnSpPr>
          <p:spPr>
            <a:xfrm>
              <a:off x="5699711" y="13011481"/>
              <a:ext cx="9353" cy="386981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00C2B25B-A904-7041-98FC-DA72AEDAA2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89216" y="10893986"/>
              <a:ext cx="15353" cy="347426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80EDB21F-49F2-8A48-A076-3C80C1768E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1821" y="11680456"/>
              <a:ext cx="6185" cy="310581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AB65D886-ADBA-FC4B-9739-0F6ED4A9D6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5600" y="10859624"/>
              <a:ext cx="136433" cy="385597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3" name="TextBox 402">
              <a:extLst>
                <a:ext uri="{FF2B5EF4-FFF2-40B4-BE49-F238E27FC236}">
                  <a16:creationId xmlns:a16="http://schemas.microsoft.com/office/drawing/2014/main" id="{59865158-3AFA-2248-A2BF-94AF4BDA5263}"/>
                </a:ext>
              </a:extLst>
            </p:cNvPr>
            <p:cNvSpPr txBox="1"/>
            <p:nvPr/>
          </p:nvSpPr>
          <p:spPr>
            <a:xfrm>
              <a:off x="1699461" y="14180122"/>
              <a:ext cx="1445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Introduction to </a:t>
              </a:r>
              <a:r>
                <a:rPr lang="en-US" sz="800" b="1" dirty="0"/>
                <a:t>texture</a:t>
              </a:r>
              <a:r>
                <a:rPr lang="en-US" sz="800" dirty="0"/>
                <a:t>: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Monophonic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Homophonic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Polyphonic</a:t>
              </a:r>
            </a:p>
          </p:txBody>
        </p:sp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59865158-3AFA-2248-A2BF-94AF4BDA5263}"/>
                </a:ext>
              </a:extLst>
            </p:cNvPr>
            <p:cNvSpPr txBox="1"/>
            <p:nvPr/>
          </p:nvSpPr>
          <p:spPr>
            <a:xfrm>
              <a:off x="3041669" y="14184633"/>
              <a:ext cx="7278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Structure</a:t>
              </a:r>
              <a:r>
                <a:rPr lang="en-US" sz="800" dirty="0"/>
                <a:t>: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Canon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Ground Bass</a:t>
              </a: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EB0D9571-AB33-1347-88DC-1D57DDB8FB12}"/>
                </a:ext>
              </a:extLst>
            </p:cNvPr>
            <p:cNvSpPr txBox="1"/>
            <p:nvPr/>
          </p:nvSpPr>
          <p:spPr>
            <a:xfrm>
              <a:off x="5565335" y="3100641"/>
              <a:ext cx="19495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800" dirty="0"/>
            </a:p>
          </p:txBody>
        </p: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E64338C0-E09F-E84D-91F2-CB8BB2D3601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679996" y="14281165"/>
              <a:ext cx="398544" cy="17633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43477E16-76BB-2647-B285-CEDE093FB0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56873" y="13892958"/>
              <a:ext cx="0" cy="388207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4E64330C-E1D9-ED4C-A99A-71B1F661D561}"/>
                </a:ext>
              </a:extLst>
            </p:cNvPr>
            <p:cNvSpPr txBox="1"/>
            <p:nvPr/>
          </p:nvSpPr>
          <p:spPr>
            <a:xfrm>
              <a:off x="3189154" y="12664676"/>
              <a:ext cx="1204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Understanding </a:t>
              </a:r>
              <a:r>
                <a:rPr lang="en-US" sz="800" b="1" dirty="0"/>
                <a:t>Melody</a:t>
              </a:r>
              <a:r>
                <a:rPr lang="en-US" sz="800" dirty="0"/>
                <a:t>: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Ornamentation</a:t>
              </a:r>
            </a:p>
            <a:p>
              <a:pPr algn="ctr"/>
              <a:r>
                <a:rPr lang="en-US" sz="800" i="1" dirty="0">
                  <a:solidFill>
                    <a:srgbClr val="FF0000"/>
                  </a:solidFill>
                </a:rPr>
                <a:t>Ground Bass</a:t>
              </a:r>
            </a:p>
          </p:txBody>
        </p: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4014782C-4C57-2749-B186-F07B6C952D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80187" y="8595611"/>
              <a:ext cx="44" cy="498702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C2BA5C0D-B657-D943-A288-269051D04995}"/>
                </a:ext>
              </a:extLst>
            </p:cNvPr>
            <p:cNvCxnSpPr>
              <a:cxnSpLocks/>
            </p:cNvCxnSpPr>
            <p:nvPr/>
          </p:nvCxnSpPr>
          <p:spPr>
            <a:xfrm>
              <a:off x="787910" y="5088641"/>
              <a:ext cx="577999" cy="28210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6647228" y="15175128"/>
              <a:ext cx="1214980" cy="1304869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CA47D14-6621-B142-8EB1-01BD03E6B204}"/>
                </a:ext>
              </a:extLst>
            </p:cNvPr>
            <p:cNvSpPr txBox="1"/>
            <p:nvPr/>
          </p:nvSpPr>
          <p:spPr>
            <a:xfrm>
              <a:off x="6856458" y="15448237"/>
              <a:ext cx="8410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Balloonist SF" panose="020BE200000000000000" pitchFamily="34" charset="0"/>
                </a:rPr>
                <a:t>YEAR </a:t>
              </a:r>
            </a:p>
            <a:p>
              <a:pPr algn="ctr"/>
              <a:r>
                <a:rPr lang="en-US" sz="3200" b="1" dirty="0">
                  <a:latin typeface="Balloonist SF" panose="020BE200000000000000" pitchFamily="34" charset="0"/>
                </a:rPr>
                <a:t>7</a:t>
              </a:r>
            </a:p>
          </p:txBody>
        </p:sp>
        <p:sp>
          <p:nvSpPr>
            <p:cNvPr id="136" name="Block Arc 135">
              <a:extLst>
                <a:ext uri="{FF2B5EF4-FFF2-40B4-BE49-F238E27FC236}">
                  <a16:creationId xmlns:a16="http://schemas.microsoft.com/office/drawing/2014/main" id="{28EF7BC0-BD7F-BD4C-8DBE-13C9030B0FE6}"/>
                </a:ext>
              </a:extLst>
            </p:cNvPr>
            <p:cNvSpPr/>
            <p:nvPr/>
          </p:nvSpPr>
          <p:spPr>
            <a:xfrm rot="16200000">
              <a:off x="714569" y="9250855"/>
              <a:ext cx="2844580" cy="2229301"/>
            </a:xfrm>
            <a:prstGeom prst="blockArc">
              <a:avLst>
                <a:gd name="adj1" fmla="val 10726998"/>
                <a:gd name="adj2" fmla="val 21527154"/>
                <a:gd name="adj3" fmla="val 29173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>
                <a:solidFill>
                  <a:schemeClr val="tx1"/>
                </a:solidFill>
              </a:endParaRPr>
            </a:p>
          </p:txBody>
        </p: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E1328405-E305-064F-BB49-5E09C8D7C1AA}"/>
                </a:ext>
              </a:extLst>
            </p:cNvPr>
            <p:cNvCxnSpPr>
              <a:cxnSpLocks/>
            </p:cNvCxnSpPr>
            <p:nvPr/>
          </p:nvCxnSpPr>
          <p:spPr>
            <a:xfrm>
              <a:off x="880694" y="9308109"/>
              <a:ext cx="439948" cy="26496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85D31BE-9BE0-3341-86C3-0BFD563EAA1B}"/>
                </a:ext>
              </a:extLst>
            </p:cNvPr>
            <p:cNvSpPr/>
            <p:nvPr/>
          </p:nvSpPr>
          <p:spPr>
            <a:xfrm rot="16200000">
              <a:off x="992866" y="2412017"/>
              <a:ext cx="938427" cy="735967"/>
            </a:xfrm>
            <a:prstGeom prst="triangle">
              <a:avLst/>
            </a:prstGeom>
            <a:gradFill>
              <a:gsLst>
                <a:gs pos="0">
                  <a:srgbClr val="0000FF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6" dirty="0"/>
            </a:p>
          </p:txBody>
        </p:sp>
      </p:grp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CB1F136E-DC0D-8041-B672-ED702DE044A1}"/>
              </a:ext>
            </a:extLst>
          </p:cNvPr>
          <p:cNvCxnSpPr>
            <a:cxnSpLocks/>
          </p:cNvCxnSpPr>
          <p:nvPr/>
        </p:nvCxnSpPr>
        <p:spPr>
          <a:xfrm>
            <a:off x="2181029" y="12582591"/>
            <a:ext cx="308841" cy="51918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CBCE868-E589-4488-BE38-61B861C3C53E}"/>
              </a:ext>
            </a:extLst>
          </p:cNvPr>
          <p:cNvSpPr/>
          <p:nvPr/>
        </p:nvSpPr>
        <p:spPr>
          <a:xfrm>
            <a:off x="7491351" y="14809209"/>
            <a:ext cx="1049050" cy="11438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6"/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D5F8A988-70C7-40D4-957B-C323A8862D61}"/>
              </a:ext>
            </a:extLst>
          </p:cNvPr>
          <p:cNvSpPr/>
          <p:nvPr/>
        </p:nvSpPr>
        <p:spPr>
          <a:xfrm>
            <a:off x="8310897" y="10394493"/>
            <a:ext cx="1214980" cy="1304869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6" dirty="0"/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76FE9973-F084-214D-8B07-121D8EEEA02E}"/>
              </a:ext>
            </a:extLst>
          </p:cNvPr>
          <p:cNvCxnSpPr>
            <a:cxnSpLocks/>
          </p:cNvCxnSpPr>
          <p:nvPr/>
        </p:nvCxnSpPr>
        <p:spPr>
          <a:xfrm flipV="1">
            <a:off x="2460040" y="11069573"/>
            <a:ext cx="467617" cy="341043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1473257" y="9864331"/>
            <a:ext cx="482832" cy="11368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4014782C-4C57-2749-B186-F07B6C952DA1}"/>
              </a:ext>
            </a:extLst>
          </p:cNvPr>
          <p:cNvCxnSpPr>
            <a:cxnSpLocks/>
          </p:cNvCxnSpPr>
          <p:nvPr/>
        </p:nvCxnSpPr>
        <p:spPr>
          <a:xfrm flipH="1" flipV="1">
            <a:off x="8926942" y="8912162"/>
            <a:ext cx="342835" cy="21474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7D6FD9D7-14C2-BE48-995B-3076BE197D85}"/>
              </a:ext>
            </a:extLst>
          </p:cNvPr>
          <p:cNvCxnSpPr>
            <a:cxnSpLocks/>
          </p:cNvCxnSpPr>
          <p:nvPr/>
        </p:nvCxnSpPr>
        <p:spPr>
          <a:xfrm>
            <a:off x="3092942" y="8195599"/>
            <a:ext cx="0" cy="47176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4226F799-69F5-684E-962E-83B20F19CC0C}"/>
              </a:ext>
            </a:extLst>
          </p:cNvPr>
          <p:cNvCxnSpPr>
            <a:cxnSpLocks/>
          </p:cNvCxnSpPr>
          <p:nvPr/>
        </p:nvCxnSpPr>
        <p:spPr>
          <a:xfrm>
            <a:off x="8476327" y="8231126"/>
            <a:ext cx="181876" cy="469866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>
            <a:extLst>
              <a:ext uri="{FF2B5EF4-FFF2-40B4-BE49-F238E27FC236}">
                <a16:creationId xmlns:a16="http://schemas.microsoft.com/office/drawing/2014/main" id="{2C57F03C-F66B-4BB9-8C00-C6EC2DBC163B}"/>
              </a:ext>
            </a:extLst>
          </p:cNvPr>
          <p:cNvSpPr/>
          <p:nvPr/>
        </p:nvSpPr>
        <p:spPr>
          <a:xfrm>
            <a:off x="8054797" y="5986142"/>
            <a:ext cx="1214980" cy="1304869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6" dirty="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F7BAC9AD-EB1C-4C78-85A9-1B5BF6B38E8A}"/>
              </a:ext>
            </a:extLst>
          </p:cNvPr>
          <p:cNvCxnSpPr>
            <a:cxnSpLocks/>
          </p:cNvCxnSpPr>
          <p:nvPr/>
        </p:nvCxnSpPr>
        <p:spPr>
          <a:xfrm flipH="1">
            <a:off x="7465519" y="6165835"/>
            <a:ext cx="44" cy="49870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ADD0607A-AF34-4887-98EC-47276426AFF0}"/>
              </a:ext>
            </a:extLst>
          </p:cNvPr>
          <p:cNvCxnSpPr>
            <a:cxnSpLocks/>
          </p:cNvCxnSpPr>
          <p:nvPr/>
        </p:nvCxnSpPr>
        <p:spPr>
          <a:xfrm>
            <a:off x="5644279" y="6233113"/>
            <a:ext cx="0" cy="25479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5AC89490-90B0-4CD2-BDCC-F57CF1BE13C9}"/>
              </a:ext>
            </a:extLst>
          </p:cNvPr>
          <p:cNvCxnSpPr>
            <a:cxnSpLocks/>
          </p:cNvCxnSpPr>
          <p:nvPr/>
        </p:nvCxnSpPr>
        <p:spPr>
          <a:xfrm>
            <a:off x="1690499" y="6098557"/>
            <a:ext cx="480969" cy="7844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FB941213-69F0-4D51-B949-A70F38CE6469}"/>
              </a:ext>
            </a:extLst>
          </p:cNvPr>
          <p:cNvCxnSpPr>
            <a:cxnSpLocks/>
          </p:cNvCxnSpPr>
          <p:nvPr/>
        </p:nvCxnSpPr>
        <p:spPr>
          <a:xfrm flipV="1">
            <a:off x="1530551" y="5466843"/>
            <a:ext cx="414480" cy="24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4D637DFE-9687-41EC-95D2-28C224DFFAB5}"/>
              </a:ext>
            </a:extLst>
          </p:cNvPr>
          <p:cNvCxnSpPr>
            <a:cxnSpLocks/>
          </p:cNvCxnSpPr>
          <p:nvPr/>
        </p:nvCxnSpPr>
        <p:spPr>
          <a:xfrm>
            <a:off x="3465390" y="4028291"/>
            <a:ext cx="0" cy="22588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33D739BB-63DF-4A68-A073-06A3FF5FEA07}"/>
              </a:ext>
            </a:extLst>
          </p:cNvPr>
          <p:cNvCxnSpPr>
            <a:cxnSpLocks/>
          </p:cNvCxnSpPr>
          <p:nvPr/>
        </p:nvCxnSpPr>
        <p:spPr>
          <a:xfrm>
            <a:off x="4983289" y="4085829"/>
            <a:ext cx="1" cy="210450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AB8931BC-B52D-40E6-9A02-B5F81C13AD20}"/>
              </a:ext>
            </a:extLst>
          </p:cNvPr>
          <p:cNvSpPr txBox="1"/>
          <p:nvPr/>
        </p:nvSpPr>
        <p:spPr>
          <a:xfrm>
            <a:off x="4093475" y="10779532"/>
            <a:ext cx="38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COMPOSITION SKILLS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D8DCD463-C825-4F68-AE05-5767E082E817}"/>
              </a:ext>
            </a:extLst>
          </p:cNvPr>
          <p:cNvSpPr txBox="1"/>
          <p:nvPr/>
        </p:nvSpPr>
        <p:spPr>
          <a:xfrm>
            <a:off x="2857917" y="6450394"/>
            <a:ext cx="4675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ENSEMBLE / COMPOSITION SKILLS</a:t>
            </a: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1F1FA9D8-68F5-4221-B011-372310889EB6}"/>
              </a:ext>
            </a:extLst>
          </p:cNvPr>
          <p:cNvSpPr/>
          <p:nvPr/>
        </p:nvSpPr>
        <p:spPr>
          <a:xfrm>
            <a:off x="8607903" y="3236475"/>
            <a:ext cx="1214980" cy="1304869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6" dirty="0"/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1B7BD2F2-BF85-412A-808A-7E4B1290A9AC}"/>
              </a:ext>
            </a:extLst>
          </p:cNvPr>
          <p:cNvCxnSpPr>
            <a:cxnSpLocks/>
          </p:cNvCxnSpPr>
          <p:nvPr/>
        </p:nvCxnSpPr>
        <p:spPr>
          <a:xfrm flipV="1">
            <a:off x="8285182" y="2382035"/>
            <a:ext cx="351954" cy="403155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8D7B313F-32E9-4A1E-8973-516D0D76B43C}"/>
              </a:ext>
            </a:extLst>
          </p:cNvPr>
          <p:cNvCxnSpPr>
            <a:cxnSpLocks/>
          </p:cNvCxnSpPr>
          <p:nvPr/>
        </p:nvCxnSpPr>
        <p:spPr>
          <a:xfrm>
            <a:off x="2894940" y="1893685"/>
            <a:ext cx="1" cy="317214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11810492-B1D9-4255-9D04-6B1DD4F767EC}"/>
              </a:ext>
            </a:extLst>
          </p:cNvPr>
          <p:cNvCxnSpPr>
            <a:cxnSpLocks/>
            <a:stCxn id="147" idx="2"/>
          </p:cNvCxnSpPr>
          <p:nvPr/>
        </p:nvCxnSpPr>
        <p:spPr>
          <a:xfrm flipH="1">
            <a:off x="9420931" y="2247491"/>
            <a:ext cx="305620" cy="374014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CE09E05C-D14C-4F5A-8110-41862F2D1FC0}"/>
              </a:ext>
            </a:extLst>
          </p:cNvPr>
          <p:cNvCxnSpPr>
            <a:cxnSpLocks/>
          </p:cNvCxnSpPr>
          <p:nvPr/>
        </p:nvCxnSpPr>
        <p:spPr>
          <a:xfrm flipV="1">
            <a:off x="4411359" y="2399751"/>
            <a:ext cx="0" cy="39141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B0FCECB-ED41-43F2-B502-F90BBCC23739}"/>
              </a:ext>
            </a:extLst>
          </p:cNvPr>
          <p:cNvCxnSpPr>
            <a:cxnSpLocks/>
          </p:cNvCxnSpPr>
          <p:nvPr/>
        </p:nvCxnSpPr>
        <p:spPr>
          <a:xfrm>
            <a:off x="7145025" y="1814372"/>
            <a:ext cx="5767" cy="24025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7ABA80E5-33A8-419A-B26D-E45103FD2C1F}"/>
              </a:ext>
            </a:extLst>
          </p:cNvPr>
          <p:cNvCxnSpPr>
            <a:cxnSpLocks/>
          </p:cNvCxnSpPr>
          <p:nvPr/>
        </p:nvCxnSpPr>
        <p:spPr>
          <a:xfrm flipH="1">
            <a:off x="7800914" y="1740608"/>
            <a:ext cx="193192" cy="401205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923FAEE3-2FD9-4B18-9C02-3069ECB8AD8B}"/>
              </a:ext>
            </a:extLst>
          </p:cNvPr>
          <p:cNvCxnSpPr>
            <a:cxnSpLocks/>
          </p:cNvCxnSpPr>
          <p:nvPr/>
        </p:nvCxnSpPr>
        <p:spPr>
          <a:xfrm flipV="1">
            <a:off x="1731507" y="15310303"/>
            <a:ext cx="804845" cy="431823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4F97B4AA-DDE0-412E-9EF1-216D2BC2F327}"/>
              </a:ext>
            </a:extLst>
          </p:cNvPr>
          <p:cNvSpPr txBox="1"/>
          <p:nvPr/>
        </p:nvSpPr>
        <p:spPr>
          <a:xfrm>
            <a:off x="1030596" y="15714717"/>
            <a:ext cx="1036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Exploration of the roles of instruments within an orchestra &amp; aural identification</a:t>
            </a:r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6E1C743C-DDA4-4A42-B943-EE3F90DFC196}"/>
              </a:ext>
            </a:extLst>
          </p:cNvPr>
          <p:cNvCxnSpPr>
            <a:cxnSpLocks/>
          </p:cNvCxnSpPr>
          <p:nvPr/>
        </p:nvCxnSpPr>
        <p:spPr>
          <a:xfrm flipV="1">
            <a:off x="8416982" y="13394355"/>
            <a:ext cx="0" cy="38820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3DF7DB1F-E4CA-42BC-8819-99874F72EDE8}"/>
              </a:ext>
            </a:extLst>
          </p:cNvPr>
          <p:cNvSpPr txBox="1"/>
          <p:nvPr/>
        </p:nvSpPr>
        <p:spPr>
          <a:xfrm>
            <a:off x="7723471" y="13732844"/>
            <a:ext cx="1387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Texture: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FF0000"/>
                </a:solidFill>
              </a:rPr>
              <a:t>Melody and accompaniment</a:t>
            </a: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C934EA10-D007-45EE-A1EE-6BF261B27103}"/>
              </a:ext>
            </a:extLst>
          </p:cNvPr>
          <p:cNvCxnSpPr>
            <a:cxnSpLocks/>
          </p:cNvCxnSpPr>
          <p:nvPr/>
        </p:nvCxnSpPr>
        <p:spPr>
          <a:xfrm flipV="1">
            <a:off x="1473257" y="10623015"/>
            <a:ext cx="669626" cy="107695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53AF7A78-7BD3-4049-8AA3-E73847748AA9}"/>
              </a:ext>
            </a:extLst>
          </p:cNvPr>
          <p:cNvCxnSpPr>
            <a:cxnSpLocks/>
          </p:cNvCxnSpPr>
          <p:nvPr/>
        </p:nvCxnSpPr>
        <p:spPr>
          <a:xfrm flipH="1" flipV="1">
            <a:off x="3412941" y="8997395"/>
            <a:ext cx="77128" cy="25902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01DAC63-88DF-4DAD-A943-A26335A66E43}"/>
              </a:ext>
            </a:extLst>
          </p:cNvPr>
          <p:cNvSpPr txBox="1"/>
          <p:nvPr/>
        </p:nvSpPr>
        <p:spPr>
          <a:xfrm>
            <a:off x="7477679" y="15025842"/>
            <a:ext cx="1050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F5784AF-5522-4219-96DF-E960BE302FF0}"/>
              </a:ext>
            </a:extLst>
          </p:cNvPr>
          <p:cNvSpPr/>
          <p:nvPr/>
        </p:nvSpPr>
        <p:spPr>
          <a:xfrm>
            <a:off x="8406354" y="10503905"/>
            <a:ext cx="1018945" cy="1074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6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F5F992-A08E-4916-8204-E7F8912F825F}"/>
              </a:ext>
            </a:extLst>
          </p:cNvPr>
          <p:cNvSpPr txBox="1"/>
          <p:nvPr/>
        </p:nvSpPr>
        <p:spPr>
          <a:xfrm>
            <a:off x="8406354" y="10675546"/>
            <a:ext cx="1047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80FABC7-BCF4-42C6-BA81-29DCDA4647FC}"/>
              </a:ext>
            </a:extLst>
          </p:cNvPr>
          <p:cNvSpPr/>
          <p:nvPr/>
        </p:nvSpPr>
        <p:spPr>
          <a:xfrm>
            <a:off x="8126489" y="6078020"/>
            <a:ext cx="1071752" cy="11119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6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804F2D3-5296-4E05-AC52-CFB4ACB6F8CF}"/>
              </a:ext>
            </a:extLst>
          </p:cNvPr>
          <p:cNvSpPr txBox="1"/>
          <p:nvPr/>
        </p:nvSpPr>
        <p:spPr>
          <a:xfrm>
            <a:off x="8113339" y="6272223"/>
            <a:ext cx="1073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YEAR 9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35BA3E0-4EAE-43F6-ADBB-E8E65640C43F}"/>
              </a:ext>
            </a:extLst>
          </p:cNvPr>
          <p:cNvSpPr/>
          <p:nvPr/>
        </p:nvSpPr>
        <p:spPr>
          <a:xfrm>
            <a:off x="8695898" y="3320426"/>
            <a:ext cx="1051739" cy="11229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6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DCE08E-C001-48A1-805B-B55AD664FBD2}"/>
              </a:ext>
            </a:extLst>
          </p:cNvPr>
          <p:cNvSpPr txBox="1"/>
          <p:nvPr/>
        </p:nvSpPr>
        <p:spPr>
          <a:xfrm>
            <a:off x="8671410" y="3538647"/>
            <a:ext cx="1129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YEAR 10&amp;11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V="1">
            <a:off x="4419091" y="15533403"/>
            <a:ext cx="16001" cy="475713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5271DAE-809D-5D5D-097A-8DB6B55D3096}"/>
              </a:ext>
            </a:extLst>
          </p:cNvPr>
          <p:cNvSpPr txBox="1"/>
          <p:nvPr/>
        </p:nvSpPr>
        <p:spPr>
          <a:xfrm>
            <a:off x="3435474" y="13005397"/>
            <a:ext cx="4547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PERFORMING, LISTENING &amp; APPRAISING </a:t>
            </a:r>
            <a:r>
              <a:rPr lang="en-GB" sz="1600" dirty="0">
                <a:solidFill>
                  <a:schemeClr val="bg1"/>
                </a:solidFill>
              </a:rPr>
              <a:t>SKILLS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ED524D-218C-070D-6AF9-B556D8FC618B}"/>
              </a:ext>
            </a:extLst>
          </p:cNvPr>
          <p:cNvSpPr txBox="1"/>
          <p:nvPr/>
        </p:nvSpPr>
        <p:spPr>
          <a:xfrm>
            <a:off x="2654058" y="14326510"/>
            <a:ext cx="1633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INSTRUMENTS OF THE ORCHESTRA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27F27A-0B36-1CB0-E676-E0B8DACE677F}"/>
              </a:ext>
            </a:extLst>
          </p:cNvPr>
          <p:cNvSpPr txBox="1"/>
          <p:nvPr/>
        </p:nvSpPr>
        <p:spPr>
          <a:xfrm>
            <a:off x="6054285" y="14585130"/>
            <a:ext cx="1713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SAHARAN SOUNDS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24BD11-3281-6E52-920A-5F723FDF304C}"/>
              </a:ext>
            </a:extLst>
          </p:cNvPr>
          <p:cNvSpPr txBox="1"/>
          <p:nvPr/>
        </p:nvSpPr>
        <p:spPr>
          <a:xfrm>
            <a:off x="5750817" y="12310220"/>
            <a:ext cx="1498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WALTZ MUSIC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7C1E86-22C2-A47B-D52A-7161BA393DCE}"/>
              </a:ext>
            </a:extLst>
          </p:cNvPr>
          <p:cNvSpPr txBox="1"/>
          <p:nvPr/>
        </p:nvSpPr>
        <p:spPr>
          <a:xfrm>
            <a:off x="2406545" y="15963319"/>
            <a:ext cx="1221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Introduction to families of </a:t>
            </a:r>
            <a:r>
              <a:rPr lang="en-US" sz="800" b="1" dirty="0"/>
              <a:t>instruments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strings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woodwind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brass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percussion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5E9FF06-B4CB-8DDB-9EFE-6EC89F6DA6C7}"/>
              </a:ext>
            </a:extLst>
          </p:cNvPr>
          <p:cNvSpPr txBox="1"/>
          <p:nvPr/>
        </p:nvSpPr>
        <p:spPr>
          <a:xfrm>
            <a:off x="3582868" y="15047906"/>
            <a:ext cx="3248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PERFORMANCE SKILLS</a:t>
            </a:r>
            <a:endParaRPr lang="en-GB" sz="1600" b="1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A02B8B5-1BA8-1D53-9EAE-4B327E59A684}"/>
              </a:ext>
            </a:extLst>
          </p:cNvPr>
          <p:cNvCxnSpPr>
            <a:cxnSpLocks/>
          </p:cNvCxnSpPr>
          <p:nvPr/>
        </p:nvCxnSpPr>
        <p:spPr>
          <a:xfrm flipV="1">
            <a:off x="1561178" y="14785341"/>
            <a:ext cx="456971" cy="7201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AEC5AA9-1C2E-1FB5-908E-A548D4FC61BC}"/>
              </a:ext>
            </a:extLst>
          </p:cNvPr>
          <p:cNvSpPr txBox="1"/>
          <p:nvPr/>
        </p:nvSpPr>
        <p:spPr>
          <a:xfrm>
            <a:off x="743961" y="14604743"/>
            <a:ext cx="972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Understanding and aurally recognising different playing techniques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85E140-A6AF-220A-377D-76D73FFF5640}"/>
              </a:ext>
            </a:extLst>
          </p:cNvPr>
          <p:cNvCxnSpPr>
            <a:cxnSpLocks/>
          </p:cNvCxnSpPr>
          <p:nvPr/>
        </p:nvCxnSpPr>
        <p:spPr>
          <a:xfrm flipV="1">
            <a:off x="4119718" y="13394890"/>
            <a:ext cx="0" cy="38820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7AA6D8-A90E-B6E5-4E7E-137AAE6C8AA1}"/>
              </a:ext>
            </a:extLst>
          </p:cNvPr>
          <p:cNvCxnSpPr>
            <a:cxnSpLocks/>
          </p:cNvCxnSpPr>
          <p:nvPr/>
        </p:nvCxnSpPr>
        <p:spPr>
          <a:xfrm>
            <a:off x="1651167" y="13272756"/>
            <a:ext cx="415154" cy="20621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F19F00-67EC-4EDD-D689-1A59A4F29CDD}"/>
              </a:ext>
            </a:extLst>
          </p:cNvPr>
          <p:cNvSpPr txBox="1"/>
          <p:nvPr/>
        </p:nvSpPr>
        <p:spPr>
          <a:xfrm>
            <a:off x="1224275" y="12932495"/>
            <a:ext cx="727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Dynamics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Terraced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F3E8B3-5EC9-B61B-851E-DF5E0E196CC1}"/>
              </a:ext>
            </a:extLst>
          </p:cNvPr>
          <p:cNvCxnSpPr>
            <a:cxnSpLocks/>
            <a:stCxn id="26" idx="2"/>
          </p:cNvCxnSpPr>
          <p:nvPr/>
        </p:nvCxnSpPr>
        <p:spPr>
          <a:xfrm flipH="1">
            <a:off x="3403198" y="12646574"/>
            <a:ext cx="32276" cy="33399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A7ADA8A-E6D6-6CA3-5BEA-D8D4C3152434}"/>
              </a:ext>
            </a:extLst>
          </p:cNvPr>
          <p:cNvSpPr txBox="1"/>
          <p:nvPr/>
        </p:nvSpPr>
        <p:spPr>
          <a:xfrm>
            <a:off x="2833230" y="12061799"/>
            <a:ext cx="120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Baroque </a:t>
            </a:r>
            <a:r>
              <a:rPr lang="en-US" sz="800" b="1" dirty="0"/>
              <a:t>Instrumentation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Harpsichord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Basso Continuo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22AE089-A0A8-96C6-73F6-1977A3B71AAA}"/>
              </a:ext>
            </a:extLst>
          </p:cNvPr>
          <p:cNvCxnSpPr>
            <a:cxnSpLocks/>
          </p:cNvCxnSpPr>
          <p:nvPr/>
        </p:nvCxnSpPr>
        <p:spPr>
          <a:xfrm flipV="1">
            <a:off x="6920404" y="13394355"/>
            <a:ext cx="0" cy="38820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768963D-474B-496F-5EA6-C2891EC734AC}"/>
              </a:ext>
            </a:extLst>
          </p:cNvPr>
          <p:cNvSpPr txBox="1"/>
          <p:nvPr/>
        </p:nvSpPr>
        <p:spPr>
          <a:xfrm>
            <a:off x="6343844" y="13731612"/>
            <a:ext cx="1204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Understanding </a:t>
            </a:r>
            <a:r>
              <a:rPr lang="en-US" sz="800" b="1" dirty="0"/>
              <a:t>Melody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Conjunct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Disjunct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Diatonic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Intervals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C4E20C3-F215-21F9-AAF3-ED956007E0AE}"/>
              </a:ext>
            </a:extLst>
          </p:cNvPr>
          <p:cNvCxnSpPr>
            <a:cxnSpLocks/>
          </p:cNvCxnSpPr>
          <p:nvPr/>
        </p:nvCxnSpPr>
        <p:spPr>
          <a:xfrm>
            <a:off x="7889183" y="12607418"/>
            <a:ext cx="0" cy="39798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0BF46D2-FA9A-0CE2-D1A3-CB16D3EFB373}"/>
              </a:ext>
            </a:extLst>
          </p:cNvPr>
          <p:cNvSpPr txBox="1"/>
          <p:nvPr/>
        </p:nvSpPr>
        <p:spPr>
          <a:xfrm>
            <a:off x="7381134" y="11896798"/>
            <a:ext cx="1204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Understanding </a:t>
            </a:r>
            <a:r>
              <a:rPr lang="en-US" sz="800" b="1" dirty="0"/>
              <a:t>Harmony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Constructing  chords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Primary chords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Secondary chords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B6D11E-26A0-EBD4-1AB5-8CD3892A46BB}"/>
              </a:ext>
            </a:extLst>
          </p:cNvPr>
          <p:cNvCxnSpPr>
            <a:cxnSpLocks/>
          </p:cNvCxnSpPr>
          <p:nvPr/>
        </p:nvCxnSpPr>
        <p:spPr>
          <a:xfrm flipH="1" flipV="1">
            <a:off x="9269777" y="13252692"/>
            <a:ext cx="256100" cy="284606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2E4D8A4-18C7-A3B4-0169-D9A068F490D5}"/>
              </a:ext>
            </a:extLst>
          </p:cNvPr>
          <p:cNvSpPr txBox="1"/>
          <p:nvPr/>
        </p:nvSpPr>
        <p:spPr>
          <a:xfrm>
            <a:off x="9020873" y="13482402"/>
            <a:ext cx="1067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Structure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Binary Form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080751F-0706-4EEA-5168-69F07C3885A8}"/>
              </a:ext>
            </a:extLst>
          </p:cNvPr>
          <p:cNvCxnSpPr>
            <a:cxnSpLocks/>
            <a:stCxn id="212" idx="2"/>
          </p:cNvCxnSpPr>
          <p:nvPr/>
        </p:nvCxnSpPr>
        <p:spPr>
          <a:xfrm>
            <a:off x="4554270" y="12656839"/>
            <a:ext cx="18760" cy="328105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B789B18-8A91-DCAB-A9DD-986D23D386FE}"/>
              </a:ext>
            </a:extLst>
          </p:cNvPr>
          <p:cNvSpPr txBox="1"/>
          <p:nvPr/>
        </p:nvSpPr>
        <p:spPr>
          <a:xfrm>
            <a:off x="5399883" y="13765749"/>
            <a:ext cx="971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Rhythm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Accent</a:t>
            </a:r>
          </a:p>
          <a:p>
            <a:pPr algn="ctr"/>
            <a:r>
              <a:rPr lang="en-US" sz="800" i="1" dirty="0" err="1">
                <a:solidFill>
                  <a:srgbClr val="FF0000"/>
                </a:solidFill>
              </a:rPr>
              <a:t>Oom</a:t>
            </a:r>
            <a:r>
              <a:rPr lang="en-US" sz="800" i="1" dirty="0">
                <a:solidFill>
                  <a:srgbClr val="FF0000"/>
                </a:solidFill>
              </a:rPr>
              <a:t> </a:t>
            </a:r>
            <a:r>
              <a:rPr lang="en-US" sz="800" i="1" dirty="0" err="1">
                <a:solidFill>
                  <a:srgbClr val="FF0000"/>
                </a:solidFill>
              </a:rPr>
              <a:t>pah</a:t>
            </a:r>
            <a:r>
              <a:rPr lang="en-US" sz="800" i="1" dirty="0">
                <a:solidFill>
                  <a:srgbClr val="FF0000"/>
                </a:solidFill>
              </a:rPr>
              <a:t> </a:t>
            </a:r>
            <a:r>
              <a:rPr lang="en-US" sz="800" i="1" dirty="0" err="1">
                <a:solidFill>
                  <a:srgbClr val="FF0000"/>
                </a:solidFill>
              </a:rPr>
              <a:t>pah</a:t>
            </a:r>
            <a:r>
              <a:rPr lang="en-US" sz="800" i="1" dirty="0">
                <a:solidFill>
                  <a:srgbClr val="FF0000"/>
                </a:solidFill>
              </a:rPr>
              <a:t> accompaniment</a:t>
            </a:r>
          </a:p>
        </p:txBody>
      </p:sp>
      <p:pic>
        <p:nvPicPr>
          <p:cNvPr id="1028" name="Picture 4" descr="The 4 Families of the Orchestra – Classical Music for Kids">
            <a:extLst>
              <a:ext uri="{FF2B5EF4-FFF2-40B4-BE49-F238E27FC236}">
                <a16:creationId xmlns:a16="http://schemas.microsoft.com/office/drawing/2014/main" id="{417FD72A-3A97-D8C5-04FF-04B315DD6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256" y="14161472"/>
            <a:ext cx="1201642" cy="8429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75B4F3E-1656-89C3-F125-D189E6EA8D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99" y="13671746"/>
            <a:ext cx="1528097" cy="8662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A2C5076-5128-7071-F3C2-BFD330E59F46}"/>
              </a:ext>
            </a:extLst>
          </p:cNvPr>
          <p:cNvSpPr txBox="1"/>
          <p:nvPr/>
        </p:nvSpPr>
        <p:spPr>
          <a:xfrm>
            <a:off x="3515959" y="8642111"/>
            <a:ext cx="4547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COMPOSING, LISTENING &amp; APPRAISING SKILLS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DF9B18-0ED3-8C98-E134-4242EE19A1B4}"/>
              </a:ext>
            </a:extLst>
          </p:cNvPr>
          <p:cNvSpPr txBox="1"/>
          <p:nvPr/>
        </p:nvSpPr>
        <p:spPr>
          <a:xfrm>
            <a:off x="6781092" y="10174301"/>
            <a:ext cx="1498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BLUES MUSIC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4429D35-91E4-00A6-1FEE-AE079164719E}"/>
              </a:ext>
            </a:extLst>
          </p:cNvPr>
          <p:cNvSpPr txBox="1"/>
          <p:nvPr/>
        </p:nvSpPr>
        <p:spPr>
          <a:xfrm>
            <a:off x="3969573" y="9814772"/>
            <a:ext cx="1204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Developing </a:t>
            </a:r>
            <a:r>
              <a:rPr lang="en-US" sz="800" b="1" dirty="0"/>
              <a:t>Harmony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Extended chords (7ths)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Tonic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Subdominant 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Dominant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85C382-F5DE-B3FA-DA87-06FA53A3A192}"/>
              </a:ext>
            </a:extLst>
          </p:cNvPr>
          <p:cNvSpPr txBox="1"/>
          <p:nvPr/>
        </p:nvSpPr>
        <p:spPr>
          <a:xfrm>
            <a:off x="5827924" y="9623475"/>
            <a:ext cx="1149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Developing </a:t>
            </a:r>
            <a:r>
              <a:rPr lang="en-US" sz="800" b="1" dirty="0"/>
              <a:t>rhythm</a:t>
            </a:r>
            <a:r>
              <a:rPr lang="en-US" sz="800" dirty="0"/>
              <a:t> and </a:t>
            </a:r>
            <a:r>
              <a:rPr lang="en-US" sz="800" b="1" dirty="0"/>
              <a:t>notation</a:t>
            </a:r>
            <a:r>
              <a:rPr lang="en-US" sz="800" dirty="0"/>
              <a:t>: 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Swing rhythm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Straight rhythm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Vamping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Boogie-Woogie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EA4735B-0FBE-601E-472A-97B1E8D51CA5}"/>
              </a:ext>
            </a:extLst>
          </p:cNvPr>
          <p:cNvCxnSpPr>
            <a:cxnSpLocks/>
          </p:cNvCxnSpPr>
          <p:nvPr/>
        </p:nvCxnSpPr>
        <p:spPr>
          <a:xfrm flipH="1">
            <a:off x="6416227" y="10446653"/>
            <a:ext cx="8355" cy="381954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099CB2A-0713-B7BF-4E69-8EC144AA6C38}"/>
              </a:ext>
            </a:extLst>
          </p:cNvPr>
          <p:cNvSpPr txBox="1"/>
          <p:nvPr/>
        </p:nvSpPr>
        <p:spPr>
          <a:xfrm>
            <a:off x="5198201" y="11473366"/>
            <a:ext cx="119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Structure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12-bar blues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Walking Bass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Extended Binary Form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B8B7B9F-100F-9294-269D-0EAF52097084}"/>
              </a:ext>
            </a:extLst>
          </p:cNvPr>
          <p:cNvSpPr txBox="1"/>
          <p:nvPr/>
        </p:nvSpPr>
        <p:spPr>
          <a:xfrm>
            <a:off x="3187212" y="11396289"/>
            <a:ext cx="1421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Tonality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Constructing a blues scale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(Transposition)</a:t>
            </a:r>
          </a:p>
        </p:txBody>
      </p:sp>
      <p:pic>
        <p:nvPicPr>
          <p:cNvPr id="1026" name="Picture 2" descr="Waltz Dance. Silhouette illustration of a couple dancing the waltz ,  #affiliate, #Silhouette, #Dance, #Waltz, #i… | Waltz dance, Dancer  silhouette, Dance silhouette">
            <a:extLst>
              <a:ext uri="{FF2B5EF4-FFF2-40B4-BE49-F238E27FC236}">
                <a16:creationId xmlns:a16="http://schemas.microsoft.com/office/drawing/2014/main" id="{8E1892A1-A45D-BBDE-3D52-21E2AB45C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819" y="12077881"/>
            <a:ext cx="518385" cy="74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2F471C3-BB08-A799-0D0B-CDCC5E410568}"/>
              </a:ext>
            </a:extLst>
          </p:cNvPr>
          <p:cNvCxnSpPr>
            <a:cxnSpLocks/>
          </p:cNvCxnSpPr>
          <p:nvPr/>
        </p:nvCxnSpPr>
        <p:spPr>
          <a:xfrm flipV="1">
            <a:off x="4148076" y="11205481"/>
            <a:ext cx="104182" cy="27308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4" descr="Folk. Blues &amp; Roots Band - The Merlin Music Academy">
            <a:extLst>
              <a:ext uri="{FF2B5EF4-FFF2-40B4-BE49-F238E27FC236}">
                <a16:creationId xmlns:a16="http://schemas.microsoft.com/office/drawing/2014/main" id="{06D77068-1864-12E1-206A-6F155D446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334" y="9607827"/>
            <a:ext cx="1121704" cy="81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E45CD158-7972-E494-71DC-BDAFD8D4019D}"/>
              </a:ext>
            </a:extLst>
          </p:cNvPr>
          <p:cNvSpPr txBox="1"/>
          <p:nvPr/>
        </p:nvSpPr>
        <p:spPr>
          <a:xfrm>
            <a:off x="1262150" y="11388448"/>
            <a:ext cx="2132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Developing </a:t>
            </a:r>
            <a:r>
              <a:rPr lang="en-US" sz="800" b="1" dirty="0"/>
              <a:t>Melody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Blue notes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Improvisation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Phrasing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1A91D4B-F0E4-00E4-E646-B7D680A3C771}"/>
              </a:ext>
            </a:extLst>
          </p:cNvPr>
          <p:cNvSpPr txBox="1"/>
          <p:nvPr/>
        </p:nvSpPr>
        <p:spPr>
          <a:xfrm>
            <a:off x="3847840" y="7657856"/>
            <a:ext cx="18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MINIMALIST </a:t>
            </a:r>
          </a:p>
          <a:p>
            <a:pPr algn="ctr"/>
            <a:r>
              <a:rPr lang="en-US" sz="1400" b="1" dirty="0"/>
              <a:t>MUSIC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B79024-5A6A-8898-0445-C3ADBCE12EE7}"/>
              </a:ext>
            </a:extLst>
          </p:cNvPr>
          <p:cNvSpPr txBox="1"/>
          <p:nvPr/>
        </p:nvSpPr>
        <p:spPr>
          <a:xfrm>
            <a:off x="7489802" y="7720946"/>
            <a:ext cx="1237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Developing </a:t>
            </a:r>
            <a:r>
              <a:rPr lang="en-US" sz="800" b="1" dirty="0"/>
              <a:t>rhythm</a:t>
            </a:r>
            <a:r>
              <a:rPr lang="en-US" sz="800" dirty="0"/>
              <a:t>: 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Rhythmic transformation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Augmentation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Diminution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Note addition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4529478-0BD6-E5E9-0C63-66A6AD752DF4}"/>
              </a:ext>
            </a:extLst>
          </p:cNvPr>
          <p:cNvSpPr txBox="1"/>
          <p:nvPr/>
        </p:nvSpPr>
        <p:spPr>
          <a:xfrm>
            <a:off x="71115" y="10288347"/>
            <a:ext cx="18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THEME &amp; </a:t>
            </a:r>
          </a:p>
          <a:p>
            <a:pPr algn="ctr"/>
            <a:r>
              <a:rPr lang="en-US" sz="1400" b="1" dirty="0"/>
              <a:t>VARIATIONS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1A3084D-005E-DDAF-D476-444A387D9FD1}"/>
              </a:ext>
            </a:extLst>
          </p:cNvPr>
          <p:cNvSpPr txBox="1"/>
          <p:nvPr/>
        </p:nvSpPr>
        <p:spPr>
          <a:xfrm>
            <a:off x="5729155" y="7665028"/>
            <a:ext cx="1237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Developing </a:t>
            </a:r>
            <a:r>
              <a:rPr lang="en-US" sz="800" b="1" dirty="0"/>
              <a:t>melody</a:t>
            </a:r>
            <a:r>
              <a:rPr lang="en-US" sz="800" dirty="0"/>
              <a:t>: 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Note addition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Note subtraction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Sequence (revisit)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Retrograde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A669EA4-2390-9627-E581-AE0991F04AE8}"/>
              </a:ext>
            </a:extLst>
          </p:cNvPr>
          <p:cNvSpPr txBox="1"/>
          <p:nvPr/>
        </p:nvSpPr>
        <p:spPr>
          <a:xfrm>
            <a:off x="2849474" y="9269383"/>
            <a:ext cx="1421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Revisit </a:t>
            </a:r>
            <a:r>
              <a:rPr lang="en-US" sz="800" b="1" dirty="0"/>
              <a:t>Instrumentation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Creative combinations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4FBED88-215A-D2AD-5CFF-AF8DFB61486A}"/>
              </a:ext>
            </a:extLst>
          </p:cNvPr>
          <p:cNvSpPr txBox="1"/>
          <p:nvPr/>
        </p:nvSpPr>
        <p:spPr>
          <a:xfrm>
            <a:off x="2545550" y="7732504"/>
            <a:ext cx="106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Texture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Accompaniment – development </a:t>
            </a:r>
          </a:p>
        </p:txBody>
      </p:sp>
      <p:pic>
        <p:nvPicPr>
          <p:cNvPr id="1032" name="Picture 8" descr="Music Notes, Minimalist and Simple Silhouette - Vector illustration  24145218 Vector Art at Vecteezy">
            <a:extLst>
              <a:ext uri="{FF2B5EF4-FFF2-40B4-BE49-F238E27FC236}">
                <a16:creationId xmlns:a16="http://schemas.microsoft.com/office/drawing/2014/main" id="{26C944B0-ADA6-06D7-03D2-30D118D32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352" y="9861172"/>
            <a:ext cx="716674" cy="7198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672C4821-5BED-DC83-5A3C-FDB209D372C9}"/>
              </a:ext>
            </a:extLst>
          </p:cNvPr>
          <p:cNvSpPr txBox="1"/>
          <p:nvPr/>
        </p:nvSpPr>
        <p:spPr>
          <a:xfrm>
            <a:off x="499590" y="9516666"/>
            <a:ext cx="1237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Melodic devices</a:t>
            </a:r>
            <a:r>
              <a:rPr lang="en-US" sz="800" dirty="0"/>
              <a:t>: 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Sequence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Passing notes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Auxiliary notes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19B2D60-24F6-CCC7-0386-D2528381614C}"/>
              </a:ext>
            </a:extLst>
          </p:cNvPr>
          <p:cNvSpPr txBox="1"/>
          <p:nvPr/>
        </p:nvSpPr>
        <p:spPr>
          <a:xfrm>
            <a:off x="9109925" y="8843218"/>
            <a:ext cx="1193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Developing </a:t>
            </a:r>
            <a:r>
              <a:rPr lang="en-US" sz="800" b="1" dirty="0"/>
              <a:t>Harmony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Accompaniment 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Modulations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DDBF61-A02D-18CC-F031-FF68F0BF6643}"/>
              </a:ext>
            </a:extLst>
          </p:cNvPr>
          <p:cNvSpPr txBox="1"/>
          <p:nvPr/>
        </p:nvSpPr>
        <p:spPr>
          <a:xfrm>
            <a:off x="4848847" y="9201145"/>
            <a:ext cx="119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Developing </a:t>
            </a:r>
            <a:r>
              <a:rPr lang="en-US" sz="800" b="1" dirty="0" err="1"/>
              <a:t>Metre</a:t>
            </a:r>
            <a:r>
              <a:rPr lang="en-US" sz="800" b="1" dirty="0"/>
              <a:t>:</a:t>
            </a:r>
            <a:r>
              <a:rPr lang="en-US" sz="800" dirty="0"/>
              <a:t> 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Unusual </a:t>
            </a:r>
            <a:r>
              <a:rPr lang="en-US" sz="800" i="1" dirty="0" err="1">
                <a:solidFill>
                  <a:srgbClr val="FF0000"/>
                </a:solidFill>
              </a:rPr>
              <a:t>metres</a:t>
            </a:r>
            <a:endParaRPr lang="en-US" sz="800" i="1" dirty="0">
              <a:solidFill>
                <a:srgbClr val="FF0000"/>
              </a:solidFill>
            </a:endParaRPr>
          </a:p>
        </p:txBody>
      </p:sp>
      <p:pic>
        <p:nvPicPr>
          <p:cNvPr id="1034" name="Picture 10" descr="DJembe Drum X-Small 6-8&quot; | Original Traditional African Drum Musical  Instrument | eBay">
            <a:extLst>
              <a:ext uri="{FF2B5EF4-FFF2-40B4-BE49-F238E27FC236}">
                <a16:creationId xmlns:a16="http://schemas.microsoft.com/office/drawing/2014/main" id="{F8EDD5D1-59A1-C6E1-70B0-B62D2239E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597" y="14101579"/>
            <a:ext cx="748151" cy="748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DB440677-2E88-8B51-9C16-E3C6B10B9E0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6213" y="10865754"/>
            <a:ext cx="2043780" cy="454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08FEB168-4961-74D8-9866-118EBB78580C}"/>
              </a:ext>
            </a:extLst>
          </p:cNvPr>
          <p:cNvSpPr txBox="1"/>
          <p:nvPr/>
        </p:nvSpPr>
        <p:spPr>
          <a:xfrm>
            <a:off x="6545135" y="5481542"/>
            <a:ext cx="1837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POP MUSIC</a:t>
            </a:r>
          </a:p>
          <a:p>
            <a:pPr algn="ctr"/>
            <a:r>
              <a:rPr lang="en-US" sz="1400" b="1" dirty="0"/>
              <a:t>(Rock &amp; Roll, EDM, Fusion)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C518222-10A6-AE14-392C-547623FF085A}"/>
              </a:ext>
            </a:extLst>
          </p:cNvPr>
          <p:cNvSpPr txBox="1"/>
          <p:nvPr/>
        </p:nvSpPr>
        <p:spPr>
          <a:xfrm>
            <a:off x="6698741" y="7095072"/>
            <a:ext cx="106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Structure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Verse Chorus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Strophic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E934C90-FDB3-06D6-F139-21323F5865C6}"/>
              </a:ext>
            </a:extLst>
          </p:cNvPr>
          <p:cNvSpPr txBox="1"/>
          <p:nvPr/>
        </p:nvSpPr>
        <p:spPr>
          <a:xfrm>
            <a:off x="5101149" y="5692554"/>
            <a:ext cx="1067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Instrumentation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Overdubbing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Synthesised sounds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Music technology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20E4181-D3FF-7BD5-71E2-F68820CEEBA8}"/>
              </a:ext>
            </a:extLst>
          </p:cNvPr>
          <p:cNvSpPr txBox="1"/>
          <p:nvPr/>
        </p:nvSpPr>
        <p:spPr>
          <a:xfrm>
            <a:off x="4275199" y="7097738"/>
            <a:ext cx="1067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Melodic Analysis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Analysis of ‘With a Little Help from my Friends’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2CFBDCC-9970-2BC7-8023-45CD870F7E85}"/>
              </a:ext>
            </a:extLst>
          </p:cNvPr>
          <p:cNvSpPr txBox="1"/>
          <p:nvPr/>
        </p:nvSpPr>
        <p:spPr>
          <a:xfrm>
            <a:off x="3881573" y="5700642"/>
            <a:ext cx="1067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Harmonic Analysis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Analysis of ‘With a Little Help from my Friends’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A3D805E-8884-B6D7-6CF4-3B452F139706}"/>
              </a:ext>
            </a:extLst>
          </p:cNvPr>
          <p:cNvCxnSpPr>
            <a:cxnSpLocks/>
          </p:cNvCxnSpPr>
          <p:nvPr/>
        </p:nvCxnSpPr>
        <p:spPr>
          <a:xfrm>
            <a:off x="4415116" y="6259950"/>
            <a:ext cx="0" cy="25479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BB3CE9A-3D10-CB99-9F78-5B2BD045B533}"/>
              </a:ext>
            </a:extLst>
          </p:cNvPr>
          <p:cNvSpPr txBox="1"/>
          <p:nvPr/>
        </p:nvSpPr>
        <p:spPr>
          <a:xfrm>
            <a:off x="277377" y="5961955"/>
            <a:ext cx="1837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FILM MUSIC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FE69186-FAEB-2E25-6F9D-E6514B727F4E}"/>
              </a:ext>
            </a:extLst>
          </p:cNvPr>
          <p:cNvSpPr txBox="1"/>
          <p:nvPr/>
        </p:nvSpPr>
        <p:spPr>
          <a:xfrm>
            <a:off x="5513912" y="7103938"/>
            <a:ext cx="1324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Ensemble Performance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Balance 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Arrangement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2807BDC-19C5-E650-F621-4A2088C8A2C6}"/>
              </a:ext>
            </a:extLst>
          </p:cNvPr>
          <p:cNvSpPr txBox="1"/>
          <p:nvPr/>
        </p:nvSpPr>
        <p:spPr>
          <a:xfrm>
            <a:off x="2971083" y="7094368"/>
            <a:ext cx="1067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Fusion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Bhangra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Zydeco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Mbaqanga</a:t>
            </a:r>
          </a:p>
          <a:p>
            <a:pPr algn="ctr"/>
            <a:endParaRPr lang="en-US" sz="800" i="1" dirty="0">
              <a:solidFill>
                <a:srgbClr val="FF0000"/>
              </a:solidFill>
            </a:endParaRPr>
          </a:p>
        </p:txBody>
      </p:sp>
      <p:pic>
        <p:nvPicPr>
          <p:cNvPr id="1036" name="Picture 12" descr="Popular music | Description, History, &amp; Facts | Britannica">
            <a:extLst>
              <a:ext uri="{FF2B5EF4-FFF2-40B4-BE49-F238E27FC236}">
                <a16:creationId xmlns:a16="http://schemas.microsoft.com/office/drawing/2014/main" id="{02216E2A-FA64-74E9-5B70-B83B23885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666" y="5661237"/>
            <a:ext cx="770744" cy="6926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heSocialTalks - Melting Pot Melodies: Celebrating the Beauty of Cultural  Fusion in Music">
            <a:extLst>
              <a:ext uri="{FF2B5EF4-FFF2-40B4-BE49-F238E27FC236}">
                <a16:creationId xmlns:a16="http://schemas.microsoft.com/office/drawing/2014/main" id="{EA00A805-496F-6EB5-B456-020C6BE72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62" y="6958132"/>
            <a:ext cx="1386050" cy="776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20 Functions of Music in Film">
            <a:extLst>
              <a:ext uri="{FF2B5EF4-FFF2-40B4-BE49-F238E27FC236}">
                <a16:creationId xmlns:a16="http://schemas.microsoft.com/office/drawing/2014/main" id="{828F23C3-DBD9-3CCA-CC9B-440B71435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97" y="6173163"/>
            <a:ext cx="1320814" cy="7078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id="{19475CB1-B537-58C6-AE3D-388814B5E629}"/>
              </a:ext>
            </a:extLst>
          </p:cNvPr>
          <p:cNvSpPr txBox="1"/>
          <p:nvPr/>
        </p:nvSpPr>
        <p:spPr>
          <a:xfrm>
            <a:off x="256271" y="5223839"/>
            <a:ext cx="1421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Instrumentation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Common associations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Musical cliches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795ED28-773C-4A4C-5F5E-1A8DD34C4FEA}"/>
              </a:ext>
            </a:extLst>
          </p:cNvPr>
          <p:cNvSpPr txBox="1"/>
          <p:nvPr/>
        </p:nvSpPr>
        <p:spPr>
          <a:xfrm>
            <a:off x="724494" y="4416236"/>
            <a:ext cx="1067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Melody: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Leitmotif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Mickey-mousing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Chromaticism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BF4EBFE-04BE-F072-058C-89DA56657F22}"/>
              </a:ext>
            </a:extLst>
          </p:cNvPr>
          <p:cNvSpPr txBox="1"/>
          <p:nvPr/>
        </p:nvSpPr>
        <p:spPr>
          <a:xfrm>
            <a:off x="2971083" y="4366352"/>
            <a:ext cx="5758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PERFORMANCE, COMPOSITION, LISTENING &amp; APPRAISING SKILLS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77A0BE5-6ACD-A951-71E2-F4B88C43DEF5}"/>
              </a:ext>
            </a:extLst>
          </p:cNvPr>
          <p:cNvSpPr txBox="1"/>
          <p:nvPr/>
        </p:nvSpPr>
        <p:spPr>
          <a:xfrm>
            <a:off x="2526048" y="5018366"/>
            <a:ext cx="1283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Revisit </a:t>
            </a:r>
            <a:r>
              <a:rPr lang="en-US" sz="800" b="1" dirty="0"/>
              <a:t>Musical Elements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Common associations: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Dynamics 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Tempo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Structure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Tonality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5F928D58-06C3-2B51-BF6D-802746F7D0A0}"/>
              </a:ext>
            </a:extLst>
          </p:cNvPr>
          <p:cNvCxnSpPr>
            <a:cxnSpLocks/>
          </p:cNvCxnSpPr>
          <p:nvPr/>
        </p:nvCxnSpPr>
        <p:spPr>
          <a:xfrm flipH="1">
            <a:off x="2264841" y="5391150"/>
            <a:ext cx="615027" cy="301404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CEB15947-E01D-C96E-604B-C4E9D50FFFCE}"/>
              </a:ext>
            </a:extLst>
          </p:cNvPr>
          <p:cNvSpPr txBox="1"/>
          <p:nvPr/>
        </p:nvSpPr>
        <p:spPr>
          <a:xfrm>
            <a:off x="6756326" y="3533967"/>
            <a:ext cx="16721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7030A0"/>
                </a:solidFill>
              </a:rPr>
              <a:t>Create original gameplay compose suitable themes and sound effects</a:t>
            </a:r>
            <a:endParaRPr lang="en-US" sz="1000" b="1" i="1" dirty="0">
              <a:solidFill>
                <a:srgbClr val="7030A0"/>
              </a:solidFill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F029280-8A42-5B6B-3389-CB7B86929E3D}"/>
              </a:ext>
            </a:extLst>
          </p:cNvPr>
          <p:cNvCxnSpPr>
            <a:cxnSpLocks/>
          </p:cNvCxnSpPr>
          <p:nvPr/>
        </p:nvCxnSpPr>
        <p:spPr>
          <a:xfrm>
            <a:off x="2051455" y="4140575"/>
            <a:ext cx="421084" cy="334300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6A3657BB-DDDC-2108-96D8-BB1101AE0FE1}"/>
              </a:ext>
            </a:extLst>
          </p:cNvPr>
          <p:cNvCxnSpPr>
            <a:cxnSpLocks/>
          </p:cNvCxnSpPr>
          <p:nvPr/>
        </p:nvCxnSpPr>
        <p:spPr>
          <a:xfrm>
            <a:off x="7564711" y="4032071"/>
            <a:ext cx="1" cy="210450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2" name="Picture 18" descr="Rock Band Stock Illustration - Download Image Now - Rock Group, In  Silhouette, Music Festival - iStock">
            <a:extLst>
              <a:ext uri="{FF2B5EF4-FFF2-40B4-BE49-F238E27FC236}">
                <a16:creationId xmlns:a16="http://schemas.microsoft.com/office/drawing/2014/main" id="{5A59D5ED-5C7B-A382-C8D7-06D10444E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903" y="5779846"/>
            <a:ext cx="1250894" cy="7600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Free Vectors: Silhouette Guitarist with Colorful Musical Notes | All Vectors">
            <a:extLst>
              <a:ext uri="{FF2B5EF4-FFF2-40B4-BE49-F238E27FC236}">
                <a16:creationId xmlns:a16="http://schemas.microsoft.com/office/drawing/2014/main" id="{39B72555-B124-D9C9-5423-92EAAF00A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830" y="4752086"/>
            <a:ext cx="2063496" cy="8545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" name="TextBox 145">
            <a:extLst>
              <a:ext uri="{FF2B5EF4-FFF2-40B4-BE49-F238E27FC236}">
                <a16:creationId xmlns:a16="http://schemas.microsoft.com/office/drawing/2014/main" id="{2B6B210B-CC9F-A00C-84F5-83FA565DB374}"/>
              </a:ext>
            </a:extLst>
          </p:cNvPr>
          <p:cNvSpPr txBox="1"/>
          <p:nvPr/>
        </p:nvSpPr>
        <p:spPr>
          <a:xfrm>
            <a:off x="4547891" y="2088002"/>
            <a:ext cx="2220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EDUQAS GCSE MUSIC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79CC37A-B585-8069-7693-8A4348EE0D1A}"/>
              </a:ext>
            </a:extLst>
          </p:cNvPr>
          <p:cNvSpPr txBox="1"/>
          <p:nvPr/>
        </p:nvSpPr>
        <p:spPr>
          <a:xfrm>
            <a:off x="8945609" y="1539605"/>
            <a:ext cx="156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AOS1:</a:t>
            </a:r>
            <a:r>
              <a:rPr lang="en-US" sz="800" b="1" dirty="0"/>
              <a:t> Musical Forms &amp; Devices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Form &amp; Structure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Western Classical Tradition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Melodic &amp; Rhythmic Devices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Chords &amp; Cadences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B9556F3-9E22-5167-9DB9-974E1BF6EF75}"/>
              </a:ext>
            </a:extLst>
          </p:cNvPr>
          <p:cNvSpPr txBox="1"/>
          <p:nvPr/>
        </p:nvSpPr>
        <p:spPr>
          <a:xfrm>
            <a:off x="5095319" y="1422759"/>
            <a:ext cx="156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AOS1:</a:t>
            </a:r>
            <a:r>
              <a:rPr lang="en-US" sz="800" b="1" dirty="0"/>
              <a:t> Musical Forms &amp; Devices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Set Work 1:</a:t>
            </a:r>
          </a:p>
          <a:p>
            <a:pPr algn="ctr"/>
            <a:r>
              <a:rPr lang="en-US" sz="800" b="1" i="1" dirty="0">
                <a:solidFill>
                  <a:srgbClr val="FF0000"/>
                </a:solidFill>
              </a:rPr>
              <a:t>J.S. Bach’s ‘</a:t>
            </a:r>
            <a:r>
              <a:rPr lang="en-US" sz="800" b="1" i="1" dirty="0" err="1">
                <a:solidFill>
                  <a:srgbClr val="FF0000"/>
                </a:solidFill>
              </a:rPr>
              <a:t>Badiniere</a:t>
            </a:r>
            <a:r>
              <a:rPr lang="en-US" sz="800" b="1" i="1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761B3758-452C-E6FA-B437-050D6267309E}"/>
              </a:ext>
            </a:extLst>
          </p:cNvPr>
          <p:cNvSpPr txBox="1"/>
          <p:nvPr/>
        </p:nvSpPr>
        <p:spPr>
          <a:xfrm>
            <a:off x="7547126" y="2757102"/>
            <a:ext cx="1561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AOS4:</a:t>
            </a:r>
            <a:r>
              <a:rPr lang="en-US" sz="800" b="1" dirty="0"/>
              <a:t> Popular Music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Features &amp; Techniques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Instrumentation &amp; Technology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Structure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Bhangra 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Fusion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9BA2AC60-D655-6084-7A46-93D4328C72BA}"/>
              </a:ext>
            </a:extLst>
          </p:cNvPr>
          <p:cNvSpPr txBox="1"/>
          <p:nvPr/>
        </p:nvSpPr>
        <p:spPr>
          <a:xfrm>
            <a:off x="7592380" y="1475617"/>
            <a:ext cx="156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AOS4: </a:t>
            </a:r>
            <a:r>
              <a:rPr lang="en-US" sz="800" b="1" dirty="0"/>
              <a:t>Popular Music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Set Work:</a:t>
            </a:r>
          </a:p>
          <a:p>
            <a:pPr algn="ctr"/>
            <a:r>
              <a:rPr lang="en-US" sz="800" b="1" i="1" dirty="0">
                <a:solidFill>
                  <a:srgbClr val="FF0000"/>
                </a:solidFill>
              </a:rPr>
              <a:t>Toto’s ‘Africa’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8352123-A9B0-1545-282D-D3105C4B8B28}"/>
              </a:ext>
            </a:extLst>
          </p:cNvPr>
          <p:cNvSpPr txBox="1"/>
          <p:nvPr/>
        </p:nvSpPr>
        <p:spPr>
          <a:xfrm>
            <a:off x="3743761" y="1574403"/>
            <a:ext cx="1672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7030A0"/>
                </a:solidFill>
              </a:rPr>
              <a:t>SOLO PERFORMANCE</a:t>
            </a:r>
            <a:endParaRPr lang="en-US" sz="1000" b="1" i="1" dirty="0">
              <a:solidFill>
                <a:srgbClr val="7030A0"/>
              </a:solidFill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94751EA7-4564-66EB-F3C5-9F79B912CB98}"/>
              </a:ext>
            </a:extLst>
          </p:cNvPr>
          <p:cNvSpPr txBox="1"/>
          <p:nvPr/>
        </p:nvSpPr>
        <p:spPr>
          <a:xfrm>
            <a:off x="6269041" y="2730160"/>
            <a:ext cx="1672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7030A0"/>
                </a:solidFill>
              </a:rPr>
              <a:t>COMPOSITION 1</a:t>
            </a:r>
          </a:p>
          <a:p>
            <a:pPr algn="ctr"/>
            <a:r>
              <a:rPr lang="en-US" sz="1000" b="1" dirty="0">
                <a:solidFill>
                  <a:srgbClr val="7030A0"/>
                </a:solidFill>
              </a:rPr>
              <a:t>(Free composition)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7F041D6E-49C6-D877-A97D-7986A84D61E3}"/>
              </a:ext>
            </a:extLst>
          </p:cNvPr>
          <p:cNvCxnSpPr>
            <a:cxnSpLocks/>
          </p:cNvCxnSpPr>
          <p:nvPr/>
        </p:nvCxnSpPr>
        <p:spPr>
          <a:xfrm flipV="1">
            <a:off x="7181661" y="2382035"/>
            <a:ext cx="0" cy="39141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DD5BDEA5-0344-E889-F73D-423B759E1865}"/>
              </a:ext>
            </a:extLst>
          </p:cNvPr>
          <p:cNvSpPr txBox="1"/>
          <p:nvPr/>
        </p:nvSpPr>
        <p:spPr>
          <a:xfrm>
            <a:off x="5143954" y="2789407"/>
            <a:ext cx="1561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AOS2:</a:t>
            </a:r>
            <a:r>
              <a:rPr lang="en-US" sz="800" b="1" dirty="0"/>
              <a:t> Music for Ensemble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Jazz &amp; Blues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Musical Theatre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Chamber Music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4EAFBA8-1D09-B01A-0905-1E62004BE1A8}"/>
              </a:ext>
            </a:extLst>
          </p:cNvPr>
          <p:cNvCxnSpPr>
            <a:cxnSpLocks/>
          </p:cNvCxnSpPr>
          <p:nvPr/>
        </p:nvCxnSpPr>
        <p:spPr>
          <a:xfrm flipV="1">
            <a:off x="5951705" y="2418594"/>
            <a:ext cx="0" cy="39141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68266EEE-AF4C-E28A-5DA0-79D486C80B71}"/>
              </a:ext>
            </a:extLst>
          </p:cNvPr>
          <p:cNvCxnSpPr>
            <a:cxnSpLocks/>
          </p:cNvCxnSpPr>
          <p:nvPr/>
        </p:nvCxnSpPr>
        <p:spPr>
          <a:xfrm>
            <a:off x="5835012" y="1858612"/>
            <a:ext cx="5767" cy="24025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C53C5778-9715-86F3-B884-7D2B307DC810}"/>
              </a:ext>
            </a:extLst>
          </p:cNvPr>
          <p:cNvCxnSpPr>
            <a:cxnSpLocks/>
          </p:cNvCxnSpPr>
          <p:nvPr/>
        </p:nvCxnSpPr>
        <p:spPr>
          <a:xfrm>
            <a:off x="4525219" y="1824623"/>
            <a:ext cx="5767" cy="24025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D587F609-3A16-6FA3-201F-4C8586AAB240}"/>
              </a:ext>
            </a:extLst>
          </p:cNvPr>
          <p:cNvSpPr txBox="1"/>
          <p:nvPr/>
        </p:nvSpPr>
        <p:spPr>
          <a:xfrm>
            <a:off x="6341840" y="1584652"/>
            <a:ext cx="1672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7030A0"/>
                </a:solidFill>
              </a:rPr>
              <a:t>ENSEMBLE PERFORMANCE</a:t>
            </a:r>
            <a:endParaRPr lang="en-US" sz="1000" b="1" i="1" dirty="0">
              <a:solidFill>
                <a:srgbClr val="7030A0"/>
              </a:solidFill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E500071D-F040-2D57-06DC-099171E5ECEC}"/>
              </a:ext>
            </a:extLst>
          </p:cNvPr>
          <p:cNvSpPr txBox="1"/>
          <p:nvPr/>
        </p:nvSpPr>
        <p:spPr>
          <a:xfrm>
            <a:off x="3657914" y="2771806"/>
            <a:ext cx="156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AOS3:</a:t>
            </a:r>
            <a:r>
              <a:rPr lang="en-US" sz="800" b="1" dirty="0"/>
              <a:t> Film Music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Elements of Music: 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common associations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52ECBDB7-5798-1AF4-628E-A2362BAAD75B}"/>
              </a:ext>
            </a:extLst>
          </p:cNvPr>
          <p:cNvSpPr txBox="1"/>
          <p:nvPr/>
        </p:nvSpPr>
        <p:spPr>
          <a:xfrm>
            <a:off x="2500189" y="2766311"/>
            <a:ext cx="1672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7030A0"/>
                </a:solidFill>
              </a:rPr>
              <a:t>COMPOSITION 2</a:t>
            </a:r>
          </a:p>
          <a:p>
            <a:pPr algn="ctr"/>
            <a:r>
              <a:rPr lang="en-US" sz="1000" b="1" dirty="0">
                <a:solidFill>
                  <a:srgbClr val="7030A0"/>
                </a:solidFill>
              </a:rPr>
              <a:t>(Set Brief)</a:t>
            </a:r>
          </a:p>
        </p:txBody>
      </p:sp>
      <p:pic>
        <p:nvPicPr>
          <p:cNvPr id="1050" name="Picture 26" descr="Western Musical Instruments - India Parenting">
            <a:extLst>
              <a:ext uri="{FF2B5EF4-FFF2-40B4-BE49-F238E27FC236}">
                <a16:creationId xmlns:a16="http://schemas.microsoft.com/office/drawing/2014/main" id="{8642562A-BA2C-ED96-C395-430551134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88" y="4727718"/>
            <a:ext cx="1701227" cy="10700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4" name="Straight Connector 1023">
            <a:extLst>
              <a:ext uri="{FF2B5EF4-FFF2-40B4-BE49-F238E27FC236}">
                <a16:creationId xmlns:a16="http://schemas.microsoft.com/office/drawing/2014/main" id="{02BADD96-EE2F-A6EC-562A-B2EAAE3220C8}"/>
              </a:ext>
            </a:extLst>
          </p:cNvPr>
          <p:cNvCxnSpPr>
            <a:cxnSpLocks/>
          </p:cNvCxnSpPr>
          <p:nvPr/>
        </p:nvCxnSpPr>
        <p:spPr>
          <a:xfrm flipV="1">
            <a:off x="3386704" y="2418593"/>
            <a:ext cx="0" cy="39141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TextBox 1024">
            <a:extLst>
              <a:ext uri="{FF2B5EF4-FFF2-40B4-BE49-F238E27FC236}">
                <a16:creationId xmlns:a16="http://schemas.microsoft.com/office/drawing/2014/main" id="{06EB9777-1E82-D505-DE03-A31AC32A47CE}"/>
              </a:ext>
            </a:extLst>
          </p:cNvPr>
          <p:cNvSpPr txBox="1"/>
          <p:nvPr/>
        </p:nvSpPr>
        <p:spPr>
          <a:xfrm>
            <a:off x="2111407" y="1627604"/>
            <a:ext cx="1672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C00000"/>
                </a:solidFill>
              </a:rPr>
              <a:t>LISTENING EXAM</a:t>
            </a:r>
          </a:p>
        </p:txBody>
      </p:sp>
      <p:pic>
        <p:nvPicPr>
          <p:cNvPr id="1048" name="Picture 24" descr="What Is Streaming Music?">
            <a:extLst>
              <a:ext uri="{FF2B5EF4-FFF2-40B4-BE49-F238E27FC236}">
                <a16:creationId xmlns:a16="http://schemas.microsoft.com/office/drawing/2014/main" id="{E4D37E63-73FC-D53D-863C-F172BB593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2655">
            <a:off x="323486" y="1349195"/>
            <a:ext cx="1962205" cy="10188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B6A9E25-11E5-7288-A1BB-9D41910C37B1}"/>
              </a:ext>
            </a:extLst>
          </p:cNvPr>
          <p:cNvSpPr txBox="1"/>
          <p:nvPr/>
        </p:nvSpPr>
        <p:spPr>
          <a:xfrm>
            <a:off x="595016" y="8504167"/>
            <a:ext cx="1237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Rhythmic and Harmonic devices</a:t>
            </a:r>
            <a:r>
              <a:rPr lang="en-US" sz="800" dirty="0"/>
              <a:t>: 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Dotted rhythm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Pedal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(Modulation)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142EC89-8FFE-69B4-2093-D09298EAD94E}"/>
              </a:ext>
            </a:extLst>
          </p:cNvPr>
          <p:cNvSpPr txBox="1"/>
          <p:nvPr/>
        </p:nvSpPr>
        <p:spPr>
          <a:xfrm>
            <a:off x="7267371" y="9224431"/>
            <a:ext cx="106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Texture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Layering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Homophonic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8A89575-66A5-1FDA-7EF7-E26550F7847A}"/>
              </a:ext>
            </a:extLst>
          </p:cNvPr>
          <p:cNvCxnSpPr>
            <a:cxnSpLocks/>
          </p:cNvCxnSpPr>
          <p:nvPr/>
        </p:nvCxnSpPr>
        <p:spPr>
          <a:xfrm>
            <a:off x="2021720" y="8282251"/>
            <a:ext cx="475982" cy="45870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F9F0251-2546-A816-F36A-A302507E6C03}"/>
              </a:ext>
            </a:extLst>
          </p:cNvPr>
          <p:cNvSpPr txBox="1"/>
          <p:nvPr/>
        </p:nvSpPr>
        <p:spPr>
          <a:xfrm>
            <a:off x="1127047" y="7959488"/>
            <a:ext cx="1237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Timbre</a:t>
            </a:r>
            <a:r>
              <a:rPr lang="en-US" sz="800" dirty="0"/>
              <a:t>: 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Articulation</a:t>
            </a:r>
          </a:p>
          <a:p>
            <a:pPr algn="ctr"/>
            <a:endParaRPr lang="en-US" sz="800" i="1" dirty="0">
              <a:solidFill>
                <a:srgbClr val="FF0000"/>
              </a:solidFill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FB60AB1-27A9-C346-DB71-B91EDF6DDB60}"/>
              </a:ext>
            </a:extLst>
          </p:cNvPr>
          <p:cNvCxnSpPr>
            <a:cxnSpLocks/>
          </p:cNvCxnSpPr>
          <p:nvPr/>
        </p:nvCxnSpPr>
        <p:spPr>
          <a:xfrm flipV="1">
            <a:off x="5418162" y="8937244"/>
            <a:ext cx="19422" cy="30461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2" descr="Minimalism Genre ...">
            <a:extLst>
              <a:ext uri="{FF2B5EF4-FFF2-40B4-BE49-F238E27FC236}">
                <a16:creationId xmlns:a16="http://schemas.microsoft.com/office/drawing/2014/main" id="{55923154-6FCB-9F8F-408F-5300EC89C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367" y="7820221"/>
            <a:ext cx="825985" cy="62623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8B1FE7A-533C-53A4-0E69-BADF5A1D48E4}"/>
              </a:ext>
            </a:extLst>
          </p:cNvPr>
          <p:cNvCxnSpPr>
            <a:cxnSpLocks/>
          </p:cNvCxnSpPr>
          <p:nvPr/>
        </p:nvCxnSpPr>
        <p:spPr>
          <a:xfrm flipH="1">
            <a:off x="6350973" y="8302819"/>
            <a:ext cx="16049" cy="30774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5EA12B0-2500-125B-D11B-57059859A51F}"/>
              </a:ext>
            </a:extLst>
          </p:cNvPr>
          <p:cNvSpPr txBox="1"/>
          <p:nvPr/>
        </p:nvSpPr>
        <p:spPr>
          <a:xfrm>
            <a:off x="4433027" y="3597432"/>
            <a:ext cx="106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Melody:</a:t>
            </a:r>
            <a:endParaRPr lang="en-US" sz="800" dirty="0"/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Ground themes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Decision motifs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905C141-95B9-AF51-EC70-CD7CE38BC022}"/>
              </a:ext>
            </a:extLst>
          </p:cNvPr>
          <p:cNvSpPr txBox="1"/>
          <p:nvPr/>
        </p:nvSpPr>
        <p:spPr>
          <a:xfrm>
            <a:off x="5598346" y="3526864"/>
            <a:ext cx="1421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Instrumentation</a:t>
            </a:r>
            <a:r>
              <a:rPr lang="en-US" sz="800" dirty="0"/>
              <a:t>: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8-Bit music / </a:t>
            </a:r>
            <a:r>
              <a:rPr lang="en-US" sz="800" i="1" dirty="0" err="1">
                <a:solidFill>
                  <a:srgbClr val="FF0000"/>
                </a:solidFill>
              </a:rPr>
              <a:t>synthesiser</a:t>
            </a:r>
            <a:endParaRPr lang="en-US" sz="800" i="1" dirty="0">
              <a:solidFill>
                <a:srgbClr val="FF0000"/>
              </a:solidFill>
            </a:endParaRP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Sampling</a:t>
            </a:r>
          </a:p>
          <a:p>
            <a:pPr algn="ctr"/>
            <a:r>
              <a:rPr lang="en-US" sz="800" i="1" dirty="0">
                <a:solidFill>
                  <a:srgbClr val="FF0000"/>
                </a:solidFill>
              </a:rPr>
              <a:t>Sound effects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2594965-8916-A7A0-FA4E-6A7BC5AC5837}"/>
              </a:ext>
            </a:extLst>
          </p:cNvPr>
          <p:cNvCxnSpPr>
            <a:cxnSpLocks/>
          </p:cNvCxnSpPr>
          <p:nvPr/>
        </p:nvCxnSpPr>
        <p:spPr>
          <a:xfrm>
            <a:off x="6337621" y="4062981"/>
            <a:ext cx="1" cy="210450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7220303B-A93F-1235-67EF-2C8C1BA5EB50}"/>
              </a:ext>
            </a:extLst>
          </p:cNvPr>
          <p:cNvSpPr txBox="1"/>
          <p:nvPr/>
        </p:nvSpPr>
        <p:spPr>
          <a:xfrm>
            <a:off x="997787" y="3765644"/>
            <a:ext cx="1672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7030A0"/>
                </a:solidFill>
              </a:rPr>
              <a:t>Compose a soundtrack to a given short animated film</a:t>
            </a:r>
            <a:endParaRPr lang="en-US" sz="1000" b="1" i="1" dirty="0">
              <a:solidFill>
                <a:srgbClr val="7030A0"/>
              </a:solidFill>
            </a:endParaRPr>
          </a:p>
        </p:txBody>
      </p:sp>
      <p:pic>
        <p:nvPicPr>
          <p:cNvPr id="73" name="Picture 4" descr="Nintendo Entertainment System - Wikipedia">
            <a:extLst>
              <a:ext uri="{FF2B5EF4-FFF2-40B4-BE49-F238E27FC236}">
                <a16:creationId xmlns:a16="http://schemas.microsoft.com/office/drawing/2014/main" id="{7663BFCE-9239-C30D-C778-1B02D46DC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565" y="2913328"/>
            <a:ext cx="1409686" cy="76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07C2AEF5-9CB6-5D19-3134-38CD6D821475}"/>
              </a:ext>
            </a:extLst>
          </p:cNvPr>
          <p:cNvSpPr txBox="1"/>
          <p:nvPr/>
        </p:nvSpPr>
        <p:spPr>
          <a:xfrm>
            <a:off x="2364346" y="3419968"/>
            <a:ext cx="2184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MUSIC FOR COMPUTER &amp; VIDEO GAMES</a:t>
            </a:r>
            <a:endParaRPr lang="en-US" sz="1200" b="1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3400402-6F11-0EFE-E5AE-85FBA833C840}"/>
              </a:ext>
            </a:extLst>
          </p:cNvPr>
          <p:cNvCxnSpPr>
            <a:cxnSpLocks/>
          </p:cNvCxnSpPr>
          <p:nvPr/>
        </p:nvCxnSpPr>
        <p:spPr>
          <a:xfrm flipV="1">
            <a:off x="3504493" y="6837573"/>
            <a:ext cx="19422" cy="30461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8DD66DC-3F15-0023-22B3-2E66DCA45333}"/>
              </a:ext>
            </a:extLst>
          </p:cNvPr>
          <p:cNvCxnSpPr>
            <a:cxnSpLocks/>
          </p:cNvCxnSpPr>
          <p:nvPr/>
        </p:nvCxnSpPr>
        <p:spPr>
          <a:xfrm flipV="1">
            <a:off x="4813707" y="6837573"/>
            <a:ext cx="19422" cy="30461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94DF7E1-C33E-ABF2-01A2-9ED4C52D72C2}"/>
              </a:ext>
            </a:extLst>
          </p:cNvPr>
          <p:cNvCxnSpPr>
            <a:cxnSpLocks/>
          </p:cNvCxnSpPr>
          <p:nvPr/>
        </p:nvCxnSpPr>
        <p:spPr>
          <a:xfrm flipV="1">
            <a:off x="6168318" y="6838722"/>
            <a:ext cx="19422" cy="30461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70CECE8-305D-E232-4F8E-C9C744920500}"/>
              </a:ext>
            </a:extLst>
          </p:cNvPr>
          <p:cNvCxnSpPr>
            <a:cxnSpLocks/>
          </p:cNvCxnSpPr>
          <p:nvPr/>
        </p:nvCxnSpPr>
        <p:spPr>
          <a:xfrm flipV="1">
            <a:off x="7188533" y="6866676"/>
            <a:ext cx="19422" cy="30461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D2034EFE92FE478597707623749845" ma:contentTypeVersion="8" ma:contentTypeDescription="Create a new document." ma:contentTypeScope="" ma:versionID="8b8bd2978ead8e67dbec4a9bf3be6d06">
  <xsd:schema xmlns:xsd="http://www.w3.org/2001/XMLSchema" xmlns:xs="http://www.w3.org/2001/XMLSchema" xmlns:p="http://schemas.microsoft.com/office/2006/metadata/properties" xmlns:ns2="55769bba-cdbc-436d-8626-0207c547b5c4" xmlns:ns3="ec86ba2e-9fef-4521-8213-5972c36cf808" targetNamespace="http://schemas.microsoft.com/office/2006/metadata/properties" ma:root="true" ma:fieldsID="ba43df063bcc50d7078afe63d79488b1" ns2:_="" ns3:_="">
    <xsd:import namespace="55769bba-cdbc-436d-8626-0207c547b5c4"/>
    <xsd:import namespace="ec86ba2e-9fef-4521-8213-5972c36cf8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69bba-cdbc-436d-8626-0207c547b5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6ba2e-9fef-4521-8213-5972c36cf80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c86ba2e-9fef-4521-8213-5972c36cf808">
      <UserInfo>
        <DisplayName>J Piper</DisplayName>
        <AccountId>76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28CE340-956B-42D0-9762-CDA4FFEFF9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769bba-cdbc-436d-8626-0207c547b5c4"/>
    <ds:schemaRef ds:uri="ec86ba2e-9fef-4521-8213-5972c36cf8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47ABDA-F6DB-4742-B16A-56F7892B0A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BD6DCD-FDAF-4440-9B2D-55EEAF0C1FD6}">
  <ds:schemaRefs>
    <ds:schemaRef ds:uri="d8f25eea-097e-4e7c-8579-8b4248578adc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9bc8e5d2-9dd7-4b85-a9f4-664faad769d8"/>
    <ds:schemaRef ds:uri="ec86ba2e-9fef-4521-8213-5972c36cf80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10718</TotalTime>
  <Words>536</Words>
  <Application>Microsoft Office PowerPoint</Application>
  <PresentationFormat>Custom</PresentationFormat>
  <Paragraphs>206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Balloonist SF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J Piper</cp:lastModifiedBy>
  <cp:revision>310</cp:revision>
  <cp:lastPrinted>2024-07-05T16:00:19Z</cp:lastPrinted>
  <dcterms:created xsi:type="dcterms:W3CDTF">2018-02-08T08:28:53Z</dcterms:created>
  <dcterms:modified xsi:type="dcterms:W3CDTF">2024-07-12T07:02:09Z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0x010100C8D2034EFE92FE478597707623749845</vt:lpwstr>
  </property>
</Properties>
</file>