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57" r:id="rId6"/>
    <p:sldId id="258" r:id="rId7"/>
    <p:sldId id="259" r:id="rId8"/>
    <p:sldId id="264" r:id="rId9"/>
    <p:sldId id="262" r:id="rId10"/>
    <p:sldId id="267" r:id="rId11"/>
    <p:sldId id="265" r:id="rId12"/>
    <p:sldId id="266" r:id="rId13"/>
    <p:sldId id="263" r:id="rId14"/>
    <p:sldId id="260"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F"/>
    <a:srgbClr val="9428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86430-438B-A133-5A7F-AA42C44E9DD4}" v="1" dt="2023-10-19T11:38:04.074"/>
    <p1510:client id="{2597F7DD-7A42-EE0A-18EC-D06ED89BB97B}" v="54" dt="2023-10-19T11:52:31.080"/>
    <p1510:client id="{2B422325-F233-1551-3DEE-A4D14BBB23D7}" v="2" dt="2023-10-19T11:38:54.518"/>
    <p1510:client id="{4A029D80-671E-07D1-D685-B5F894A49E5B}" v="1388" dt="2023-10-19T16:03:41.811"/>
    <p1510:client id="{694D6AC8-8CED-4228-8472-EACE138A38D5}" v="700" dt="2023-10-19T13:33:16.938"/>
    <p1510:client id="{8AC56ABD-3290-8982-B17D-FAE19CAEE9AB}" v="62" dt="2023-10-19T11:44:06.362"/>
    <p1510:client id="{8FCECD03-BE07-6DEC-E96C-2C080E942BAB}" v="10" dt="2023-10-19T13:34:50.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4660"/>
  </p:normalViewPr>
  <p:slideViewPr>
    <p:cSldViewPr snapToGrid="0">
      <p:cViewPr varScale="1">
        <p:scale>
          <a:sx n="114" d="100"/>
          <a:sy n="114" d="100"/>
        </p:scale>
        <p:origin x="1926" y="10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7BFFB-821F-4EE8-AF54-8A7536FE01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3304B84-5006-4A6A-9D18-DF64EC92BE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5CC6D8-1303-4B04-88DE-44DF8C0E3484}" type="datetimeFigureOut">
              <a:rPr lang="en-GB" smtClean="0"/>
              <a:t>29/11/2023</a:t>
            </a:fld>
            <a:endParaRPr lang="en-GB"/>
          </a:p>
        </p:txBody>
      </p:sp>
      <p:sp>
        <p:nvSpPr>
          <p:cNvPr id="4" name="Footer Placeholder 3">
            <a:extLst>
              <a:ext uri="{FF2B5EF4-FFF2-40B4-BE49-F238E27FC236}">
                <a16:creationId xmlns:a16="http://schemas.microsoft.com/office/drawing/2014/main" id="{DA4075A2-E898-4D48-B94D-DAA964303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97B9FE9-9460-4112-BC17-6270F7D667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10B77-20F5-46D6-845D-C4B263B11C9B}" type="slidenum">
              <a:rPr lang="en-GB" smtClean="0"/>
              <a:t>‹#›</a:t>
            </a:fld>
            <a:endParaRPr lang="en-GB"/>
          </a:p>
        </p:txBody>
      </p:sp>
    </p:spTree>
    <p:extLst>
      <p:ext uri="{BB962C8B-B14F-4D97-AF65-F5344CB8AC3E}">
        <p14:creationId xmlns:p14="http://schemas.microsoft.com/office/powerpoint/2010/main" val="361880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195F-097A-4D48-8B58-B31FA8DAE036}" type="datetimeFigureOut">
              <a:rPr lang="en-GB" smtClean="0"/>
              <a:t>29/11/2023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0FC96-C479-45FF-B911-E8DCED4B38AA}" type="slidenum">
              <a:rPr lang="en-GB" smtClean="0"/>
              <a:t>‹#›</a:t>
            </a:fld>
            <a:endParaRPr lang="en-GB"/>
          </a:p>
        </p:txBody>
      </p:sp>
    </p:spTree>
    <p:extLst>
      <p:ext uri="{BB962C8B-B14F-4D97-AF65-F5344CB8AC3E}">
        <p14:creationId xmlns:p14="http://schemas.microsoft.com/office/powerpoint/2010/main" val="383815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Additional notes</a:t>
            </a:r>
            <a:endParaRPr lang="en-US"/>
          </a:p>
          <a:p>
            <a:r>
              <a:rPr lang="en-GB" b="1"/>
              <a:t>TED TALK</a:t>
            </a:r>
            <a:endParaRPr lang="en-GB"/>
          </a:p>
          <a:p>
            <a:r>
              <a:rPr lang="en-GB" b="1"/>
              <a:t>0-4.15 + 12.00-14.10</a:t>
            </a:r>
            <a:endParaRPr lang="en-GB"/>
          </a:p>
          <a:p>
            <a:endParaRPr lang="en-GB"/>
          </a:p>
          <a:p>
            <a:r>
              <a:rPr lang="en-GB" b="1"/>
              <a:t>Metacognition- process of thinking about thinking about learning and how we do that best</a:t>
            </a:r>
            <a:endParaRPr lang="en-GB"/>
          </a:p>
          <a:p>
            <a:r>
              <a:rPr lang="en-GB" b="1"/>
              <a:t>Dual coding </a:t>
            </a:r>
            <a:endParaRPr lang="en-GB"/>
          </a:p>
          <a:p>
            <a:r>
              <a:rPr lang="en-GB" b="1"/>
              <a:t>BRAG </a:t>
            </a:r>
            <a:endParaRPr lang="en-GB"/>
          </a:p>
          <a:p>
            <a:r>
              <a:rPr lang="en-GB" b="1"/>
              <a:t>Chunking in 20 minutes section vs resilience and Growth Mindset- the work of Carol Dweck. Fantastic research that is now fully embedded throughout teaching. (explain in brief the findings)</a:t>
            </a:r>
            <a:endParaRPr lang="en-GB"/>
          </a:p>
          <a:p>
            <a:r>
              <a:rPr lang="en-GB" b="1"/>
              <a:t> Silent Solo help supports this, and mock exams help prepare.</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ED10FC96-C479-45FF-B911-E8DCED4B38AA}" type="slidenum">
              <a:rPr lang="en-GB" smtClean="0"/>
              <a:t>5</a:t>
            </a:fld>
            <a:endParaRPr lang="en-GB"/>
          </a:p>
        </p:txBody>
      </p:sp>
    </p:spTree>
    <p:extLst>
      <p:ext uri="{BB962C8B-B14F-4D97-AF65-F5344CB8AC3E}">
        <p14:creationId xmlns:p14="http://schemas.microsoft.com/office/powerpoint/2010/main" val="3140103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39F"/>
        </a:solidFill>
        <a:effectLst/>
      </p:bgPr>
    </p:bg>
    <p:spTree>
      <p:nvGrpSpPr>
        <p:cNvPr id="1" name=""/>
        <p:cNvGrpSpPr/>
        <p:nvPr/>
      </p:nvGrpSpPr>
      <p:grpSpPr>
        <a:xfrm>
          <a:off x="0" y="0"/>
          <a:ext cx="0" cy="0"/>
          <a:chOff x="0" y="0"/>
          <a:chExt cx="0" cy="0"/>
        </a:xfrm>
      </p:grpSpPr>
      <p:pic>
        <p:nvPicPr>
          <p:cNvPr id="14" name="Picture 13" descr="Graphical user interface&#10;&#10;Description automatically generated">
            <a:extLst>
              <a:ext uri="{FF2B5EF4-FFF2-40B4-BE49-F238E27FC236}">
                <a16:creationId xmlns:a16="http://schemas.microsoft.com/office/drawing/2014/main" id="{01FFF922-6CF5-4178-8242-7726FC8252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8300" y="5522197"/>
            <a:ext cx="3373966" cy="1366595"/>
          </a:xfrm>
          <a:prstGeom prst="rect">
            <a:avLst/>
          </a:prstGeom>
        </p:spPr>
      </p:pic>
      <p:sp>
        <p:nvSpPr>
          <p:cNvPr id="17" name="Title 1">
            <a:extLst>
              <a:ext uri="{FF2B5EF4-FFF2-40B4-BE49-F238E27FC236}">
                <a16:creationId xmlns:a16="http://schemas.microsoft.com/office/drawing/2014/main" id="{45B5BBBD-DE99-41EB-BF80-3D5F2668CB96}"/>
              </a:ext>
            </a:extLst>
          </p:cNvPr>
          <p:cNvSpPr>
            <a:spLocks noGrp="1"/>
          </p:cNvSpPr>
          <p:nvPr>
            <p:ph type="title"/>
          </p:nvPr>
        </p:nvSpPr>
        <p:spPr>
          <a:xfrm>
            <a:off x="5371228" y="1640013"/>
            <a:ext cx="3451038" cy="2189526"/>
          </a:xfrm>
        </p:spPr>
        <p:txBody>
          <a:bodyPr anchor="b"/>
          <a:lstStyle>
            <a:lvl1pPr>
              <a:defRPr>
                <a:solidFill>
                  <a:schemeClr val="bg1"/>
                </a:solidFill>
              </a:defRPr>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0E3C10DB-33AE-4037-A18C-1B615192A0C8}"/>
              </a:ext>
            </a:extLst>
          </p:cNvPr>
          <p:cNvSpPr>
            <a:spLocks noGrp="1"/>
          </p:cNvSpPr>
          <p:nvPr>
            <p:ph type="subTitle" idx="1"/>
          </p:nvPr>
        </p:nvSpPr>
        <p:spPr>
          <a:xfrm>
            <a:off x="5371228" y="3844985"/>
            <a:ext cx="3544171" cy="459600"/>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Hexagon 19">
            <a:extLst>
              <a:ext uri="{FF2B5EF4-FFF2-40B4-BE49-F238E27FC236}">
                <a16:creationId xmlns:a16="http://schemas.microsoft.com/office/drawing/2014/main" id="{B5E5B5DD-ADC5-4FA5-A222-75632BE36225}"/>
              </a:ext>
            </a:extLst>
          </p:cNvPr>
          <p:cNvSpPr/>
          <p:nvPr userDrawn="1"/>
        </p:nvSpPr>
        <p:spPr>
          <a:xfrm rot="5400000">
            <a:off x="-2581275" y="-22991"/>
            <a:ext cx="8229600" cy="7094482"/>
          </a:xfrm>
          <a:prstGeom prst="hexagon">
            <a:avLst/>
          </a:prstGeom>
          <a:blipFill dpi="0" rotWithShape="0">
            <a:blip r:embed="rId3">
              <a:extLst>
                <a:ext uri="{28A0092B-C50C-407E-A947-70E740481C1C}">
                  <a14:useLocalDpi xmlns:a14="http://schemas.microsoft.com/office/drawing/2010/main" val="0"/>
                </a:ext>
              </a:extLst>
            </a:blip>
            <a:srcRect/>
            <a:stretch>
              <a:fillRect l="-30000" t="3000" r="-58000" b="-14000"/>
            </a:stretch>
          </a:blipFill>
          <a:ln w="231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dirty="0"/>
          </a:p>
        </p:txBody>
      </p:sp>
      <p:pic>
        <p:nvPicPr>
          <p:cNvPr id="8" name="Picture 7" descr="Icon&#10;&#10;Description automatically generated">
            <a:extLst>
              <a:ext uri="{FF2B5EF4-FFF2-40B4-BE49-F238E27FC236}">
                <a16:creationId xmlns:a16="http://schemas.microsoft.com/office/drawing/2014/main" id="{2B0B157E-C0F1-4776-A8C5-AB0148D2D75A}"/>
              </a:ext>
            </a:extLst>
          </p:cNvPr>
          <p:cNvPicPr>
            <a:picLocks noChangeAspect="1"/>
          </p:cNvPicPr>
          <p:nvPr userDrawn="1"/>
        </p:nvPicPr>
        <p:blipFill>
          <a:blip r:embed="rId4">
            <a:alphaModFix amt="25000"/>
            <a:extLst>
              <a:ext uri="{28A0092B-C50C-407E-A947-70E740481C1C}">
                <a14:useLocalDpi xmlns:a14="http://schemas.microsoft.com/office/drawing/2010/main" val="0"/>
              </a:ext>
            </a:extLst>
          </a:blip>
          <a:stretch>
            <a:fillRect/>
          </a:stretch>
        </p:blipFill>
        <p:spPr>
          <a:xfrm>
            <a:off x="7068523" y="1872"/>
            <a:ext cx="2075477" cy="2198404"/>
          </a:xfrm>
          <a:prstGeom prst="rect">
            <a:avLst/>
          </a:prstGeom>
        </p:spPr>
      </p:pic>
    </p:spTree>
    <p:extLst>
      <p:ext uri="{BB962C8B-B14F-4D97-AF65-F5344CB8AC3E}">
        <p14:creationId xmlns:p14="http://schemas.microsoft.com/office/powerpoint/2010/main" val="406471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3899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logo&#10;&#10;Description automatically generated">
            <a:extLst>
              <a:ext uri="{FF2B5EF4-FFF2-40B4-BE49-F238E27FC236}">
                <a16:creationId xmlns:a16="http://schemas.microsoft.com/office/drawing/2014/main" id="{A744ED79-2B9E-4760-9D33-FFA19C1A23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281" y="5610449"/>
            <a:ext cx="2448380" cy="1378644"/>
          </a:xfrm>
          <a:prstGeom prst="rect">
            <a:avLst/>
          </a:prstGeom>
        </p:spPr>
      </p:pic>
      <p:pic>
        <p:nvPicPr>
          <p:cNvPr id="11" name="Picture 10">
            <a:extLst>
              <a:ext uri="{FF2B5EF4-FFF2-40B4-BE49-F238E27FC236}">
                <a16:creationId xmlns:a16="http://schemas.microsoft.com/office/drawing/2014/main" id="{E6846671-B6C0-4C19-8F08-D6A3715ED1A3}"/>
              </a:ext>
            </a:extLst>
          </p:cNvPr>
          <p:cNvPicPr>
            <a:picLocks noChangeAspect="1"/>
          </p:cNvPicPr>
          <p:nvPr userDrawn="1"/>
        </p:nvPicPr>
        <p:blipFill>
          <a:blip r:embed="rId3">
            <a:alphaModFix amt="25000"/>
            <a:extLst>
              <a:ext uri="{28A0092B-C50C-407E-A947-70E740481C1C}">
                <a14:useLocalDpi xmlns:a14="http://schemas.microsoft.com/office/drawing/2010/main" val="0"/>
              </a:ext>
            </a:extLst>
          </a:blip>
          <a:srcRect/>
          <a:stretch/>
        </p:blipFill>
        <p:spPr>
          <a:xfrm>
            <a:off x="7892558" y="5533231"/>
            <a:ext cx="1251441" cy="1325563"/>
          </a:xfrm>
          <a:prstGeom prst="rect">
            <a:avLst/>
          </a:prstGeom>
        </p:spPr>
      </p:pic>
      <p:cxnSp>
        <p:nvCxnSpPr>
          <p:cNvPr id="12" name="Straight Connector 11">
            <a:extLst>
              <a:ext uri="{FF2B5EF4-FFF2-40B4-BE49-F238E27FC236}">
                <a16:creationId xmlns:a16="http://schemas.microsoft.com/office/drawing/2014/main" id="{7DBB1503-C2DF-4098-AC4C-737CBD30FFC2}"/>
              </a:ext>
            </a:extLst>
          </p:cNvPr>
          <p:cNvCxnSpPr>
            <a:cxnSpLocks/>
          </p:cNvCxnSpPr>
          <p:nvPr userDrawn="1"/>
        </p:nvCxnSpPr>
        <p:spPr>
          <a:xfrm>
            <a:off x="359999" y="1423219"/>
            <a:ext cx="842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3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logo&#10;&#10;Description automatically generated">
            <a:extLst>
              <a:ext uri="{FF2B5EF4-FFF2-40B4-BE49-F238E27FC236}">
                <a16:creationId xmlns:a16="http://schemas.microsoft.com/office/drawing/2014/main" id="{6FC78C22-3273-442B-B8EA-716C76FF1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281" y="5610449"/>
            <a:ext cx="2448380" cy="1378644"/>
          </a:xfrm>
          <a:prstGeom prst="rect">
            <a:avLst/>
          </a:prstGeom>
        </p:spPr>
      </p:pic>
      <p:pic>
        <p:nvPicPr>
          <p:cNvPr id="9" name="Picture 8">
            <a:extLst>
              <a:ext uri="{FF2B5EF4-FFF2-40B4-BE49-F238E27FC236}">
                <a16:creationId xmlns:a16="http://schemas.microsoft.com/office/drawing/2014/main" id="{33131E5D-469C-4C05-9B71-B26F22885191}"/>
              </a:ext>
            </a:extLst>
          </p:cNvPr>
          <p:cNvPicPr>
            <a:picLocks noChangeAspect="1"/>
          </p:cNvPicPr>
          <p:nvPr userDrawn="1"/>
        </p:nvPicPr>
        <p:blipFill>
          <a:blip r:embed="rId3">
            <a:alphaModFix amt="25000"/>
            <a:extLst>
              <a:ext uri="{28A0092B-C50C-407E-A947-70E740481C1C}">
                <a14:useLocalDpi xmlns:a14="http://schemas.microsoft.com/office/drawing/2010/main" val="0"/>
              </a:ext>
            </a:extLst>
          </a:blip>
          <a:srcRect/>
          <a:stretch/>
        </p:blipFill>
        <p:spPr>
          <a:xfrm>
            <a:off x="7892558" y="5533231"/>
            <a:ext cx="1251441" cy="1325563"/>
          </a:xfrm>
          <a:prstGeom prst="rect">
            <a:avLst/>
          </a:prstGeom>
        </p:spPr>
      </p:pic>
      <p:cxnSp>
        <p:nvCxnSpPr>
          <p:cNvPr id="10" name="Straight Connector 9">
            <a:extLst>
              <a:ext uri="{FF2B5EF4-FFF2-40B4-BE49-F238E27FC236}">
                <a16:creationId xmlns:a16="http://schemas.microsoft.com/office/drawing/2014/main" id="{D3419FFB-1C7A-42DA-9667-DCB442E0AA60}"/>
              </a:ext>
            </a:extLst>
          </p:cNvPr>
          <p:cNvCxnSpPr>
            <a:cxnSpLocks/>
          </p:cNvCxnSpPr>
          <p:nvPr userDrawn="1"/>
        </p:nvCxnSpPr>
        <p:spPr>
          <a:xfrm>
            <a:off x="359999" y="1423219"/>
            <a:ext cx="842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8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629151" y="1825625"/>
            <a:ext cx="3887389"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A picture containing logo&#10;&#10;Description automatically generated">
            <a:extLst>
              <a:ext uri="{FF2B5EF4-FFF2-40B4-BE49-F238E27FC236}">
                <a16:creationId xmlns:a16="http://schemas.microsoft.com/office/drawing/2014/main" id="{6718FA3D-444A-4D56-AF5B-026BBD108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281" y="5610449"/>
            <a:ext cx="2448380" cy="1378644"/>
          </a:xfrm>
          <a:prstGeom prst="rect">
            <a:avLst/>
          </a:prstGeom>
        </p:spPr>
      </p:pic>
      <p:pic>
        <p:nvPicPr>
          <p:cNvPr id="9" name="Picture 8">
            <a:extLst>
              <a:ext uri="{FF2B5EF4-FFF2-40B4-BE49-F238E27FC236}">
                <a16:creationId xmlns:a16="http://schemas.microsoft.com/office/drawing/2014/main" id="{B353EEDF-5E1E-4C61-BDD6-6D48B32C4DEC}"/>
              </a:ext>
            </a:extLst>
          </p:cNvPr>
          <p:cNvPicPr>
            <a:picLocks noChangeAspect="1"/>
          </p:cNvPicPr>
          <p:nvPr userDrawn="1"/>
        </p:nvPicPr>
        <p:blipFill>
          <a:blip r:embed="rId3">
            <a:alphaModFix amt="25000"/>
            <a:extLst>
              <a:ext uri="{28A0092B-C50C-407E-A947-70E740481C1C}">
                <a14:useLocalDpi xmlns:a14="http://schemas.microsoft.com/office/drawing/2010/main" val="0"/>
              </a:ext>
            </a:extLst>
          </a:blip>
          <a:srcRect/>
          <a:stretch/>
        </p:blipFill>
        <p:spPr>
          <a:xfrm>
            <a:off x="7892558" y="5533231"/>
            <a:ext cx="1251441" cy="1325563"/>
          </a:xfrm>
          <a:prstGeom prst="rect">
            <a:avLst/>
          </a:prstGeom>
        </p:spPr>
      </p:pic>
      <p:sp>
        <p:nvSpPr>
          <p:cNvPr id="10" name="Title 1">
            <a:extLst>
              <a:ext uri="{FF2B5EF4-FFF2-40B4-BE49-F238E27FC236}">
                <a16:creationId xmlns:a16="http://schemas.microsoft.com/office/drawing/2014/main" id="{E7C194A9-9B27-4EFD-8D96-474233BB1585}"/>
              </a:ext>
            </a:extLst>
          </p:cNvPr>
          <p:cNvSpPr txBox="1">
            <a:spLocks/>
          </p:cNvSpPr>
          <p:nvPr userDrawn="1"/>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en-US" dirty="0"/>
          </a:p>
        </p:txBody>
      </p:sp>
      <p:sp>
        <p:nvSpPr>
          <p:cNvPr id="11" name="Content Placeholder 2">
            <a:extLst>
              <a:ext uri="{FF2B5EF4-FFF2-40B4-BE49-F238E27FC236}">
                <a16:creationId xmlns:a16="http://schemas.microsoft.com/office/drawing/2014/main" id="{28EBF876-5A0E-48BD-81B6-486B868C022D}"/>
              </a:ext>
            </a:extLst>
          </p:cNvPr>
          <p:cNvSpPr>
            <a:spLocks noGrp="1"/>
          </p:cNvSpPr>
          <p:nvPr>
            <p:ph sz="half" idx="10"/>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3CFBCF76-A410-4A16-B495-D633EC890A01}"/>
              </a:ext>
            </a:extLst>
          </p:cNvPr>
          <p:cNvCxnSpPr>
            <a:cxnSpLocks/>
          </p:cNvCxnSpPr>
          <p:nvPr userDrawn="1"/>
        </p:nvCxnSpPr>
        <p:spPr>
          <a:xfrm>
            <a:off x="359999" y="1423219"/>
            <a:ext cx="842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FE7154B3-8273-4C3D-A3A0-01E80D597508}"/>
              </a:ext>
            </a:extLst>
          </p:cNvPr>
          <p:cNvSpPr>
            <a:spLocks noGrp="1"/>
          </p:cNvSpPr>
          <p:nvPr>
            <p:ph type="title"/>
          </p:nvPr>
        </p:nvSpPr>
        <p:spPr>
          <a:xfrm>
            <a:off x="628649" y="37782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0752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 Only">
    <p:bg>
      <p:bgPr>
        <a:solidFill>
          <a:srgbClr val="00539F"/>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DFDBAD8-5766-4359-8B99-20DCB3D35413}"/>
              </a:ext>
            </a:extLst>
          </p:cNvPr>
          <p:cNvSpPr>
            <a:spLocks noGrp="1"/>
          </p:cNvSpPr>
          <p:nvPr>
            <p:ph type="title"/>
          </p:nvPr>
        </p:nvSpPr>
        <p:spPr>
          <a:xfrm>
            <a:off x="561975" y="2200276"/>
            <a:ext cx="8260291" cy="2114550"/>
          </a:xfrm>
        </p:spPr>
        <p:txBody>
          <a:bodyPr/>
          <a:lstStyle>
            <a:lvl1pPr algn="ctr">
              <a:defRPr>
                <a:solidFill>
                  <a:schemeClr val="bg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9CD7F811-F63C-44BB-AECF-9C350091A9EB}"/>
              </a:ext>
            </a:extLst>
          </p:cNvPr>
          <p:cNvSpPr>
            <a:spLocks noGrp="1"/>
          </p:cNvSpPr>
          <p:nvPr>
            <p:ph type="subTitle" idx="1"/>
          </p:nvPr>
        </p:nvSpPr>
        <p:spPr>
          <a:xfrm>
            <a:off x="561976" y="4395936"/>
            <a:ext cx="8260290" cy="45960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EB59A6D2-266B-4493-8150-5BF39451595F}"/>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7068523" y="1872"/>
            <a:ext cx="2075477" cy="2198404"/>
          </a:xfrm>
          <a:prstGeom prst="rect">
            <a:avLst/>
          </a:prstGeom>
        </p:spPr>
      </p:pic>
    </p:spTree>
    <p:extLst>
      <p:ext uri="{BB962C8B-B14F-4D97-AF65-F5344CB8AC3E}">
        <p14:creationId xmlns:p14="http://schemas.microsoft.com/office/powerpoint/2010/main" val="252384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rgbClr val="00539F"/>
        </a:solidFill>
        <a:effectLst/>
      </p:bgPr>
    </p:bg>
    <p:spTree>
      <p:nvGrpSpPr>
        <p:cNvPr id="1" name=""/>
        <p:cNvGrpSpPr/>
        <p:nvPr/>
      </p:nvGrpSpPr>
      <p:grpSpPr>
        <a:xfrm>
          <a:off x="0" y="0"/>
          <a:ext cx="0" cy="0"/>
          <a:chOff x="0" y="0"/>
          <a:chExt cx="0" cy="0"/>
        </a:xfrm>
      </p:grpSpPr>
      <p:pic>
        <p:nvPicPr>
          <p:cNvPr id="9" name="Picture 8" descr="A picture containing text, queen, businesscard&#10;&#10;Description automatically generated">
            <a:extLst>
              <a:ext uri="{FF2B5EF4-FFF2-40B4-BE49-F238E27FC236}">
                <a16:creationId xmlns:a16="http://schemas.microsoft.com/office/drawing/2014/main" id="{CABF66D6-8F8F-4FBF-8764-26E80FD34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5351" y="3798861"/>
            <a:ext cx="1153298" cy="1153298"/>
          </a:xfrm>
          <a:prstGeom prst="rect">
            <a:avLst/>
          </a:prstGeom>
        </p:spPr>
      </p:pic>
      <p:sp>
        <p:nvSpPr>
          <p:cNvPr id="11" name="Title 1">
            <a:extLst>
              <a:ext uri="{FF2B5EF4-FFF2-40B4-BE49-F238E27FC236}">
                <a16:creationId xmlns:a16="http://schemas.microsoft.com/office/drawing/2014/main" id="{D0F8BD79-7876-4804-B8E9-DDA9F0B63749}"/>
              </a:ext>
            </a:extLst>
          </p:cNvPr>
          <p:cNvSpPr>
            <a:spLocks noGrp="1"/>
          </p:cNvSpPr>
          <p:nvPr>
            <p:ph type="title" hasCustomPrompt="1"/>
          </p:nvPr>
        </p:nvSpPr>
        <p:spPr>
          <a:xfrm>
            <a:off x="561975" y="2200276"/>
            <a:ext cx="8260291" cy="2114550"/>
          </a:xfrm>
        </p:spPr>
        <p:txBody>
          <a:bodyPr/>
          <a:lstStyle>
            <a:lvl1pPr algn="ctr">
              <a:defRPr i="1">
                <a:solidFill>
                  <a:schemeClr val="bg1"/>
                </a:solidFill>
              </a:defRPr>
            </a:lvl1pPr>
          </a:lstStyle>
          <a:p>
            <a:r>
              <a:rPr lang="en-US" dirty="0"/>
              <a:t>“Click to add a quote”</a:t>
            </a:r>
          </a:p>
        </p:txBody>
      </p:sp>
      <p:pic>
        <p:nvPicPr>
          <p:cNvPr id="5" name="Picture 4" descr="Icon&#10;&#10;Description automatically generated">
            <a:extLst>
              <a:ext uri="{FF2B5EF4-FFF2-40B4-BE49-F238E27FC236}">
                <a16:creationId xmlns:a16="http://schemas.microsoft.com/office/drawing/2014/main" id="{3EF45A08-DD3A-45A5-B01F-144FECF64761}"/>
              </a:ext>
            </a:extLst>
          </p:cNvPr>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068523" y="1872"/>
            <a:ext cx="2075477" cy="2198404"/>
          </a:xfrm>
          <a:prstGeom prst="rect">
            <a:avLst/>
          </a:prstGeom>
        </p:spPr>
      </p:pic>
    </p:spTree>
    <p:extLst>
      <p:ext uri="{BB962C8B-B14F-4D97-AF65-F5344CB8AC3E}">
        <p14:creationId xmlns:p14="http://schemas.microsoft.com/office/powerpoint/2010/main" val="1289711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772400" y="6356351"/>
            <a:ext cx="7429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351C9-424F-4D74-B151-204331180D63}" type="slidenum">
              <a:rPr lang="en-GB" smtClean="0"/>
              <a:t>‹#›</a:t>
            </a:fld>
            <a:endParaRPr lang="en-GB"/>
          </a:p>
        </p:txBody>
      </p:sp>
    </p:spTree>
    <p:extLst>
      <p:ext uri="{BB962C8B-B14F-4D97-AF65-F5344CB8AC3E}">
        <p14:creationId xmlns:p14="http://schemas.microsoft.com/office/powerpoint/2010/main" val="74254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 id="2147483666" r:id="rId5"/>
    <p:sldLayoutId id="2147483667"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theclere-my.sharepoint.com/personal/k_norris_clere_school/_layouts/15/stream.aspx?id=%2Fpersonal%2Fk%5Fnorris%5Fclere%5Fschool%2FDocuments%2FMeeting%20with%20M%20Hogben%2D20231009%5F170642%2DMeeting%20Recording%2Emp4&amp;referrer=StreamWebApp%2EWeb&amp;referrerScenario=AddressBarCopied%2Eview" TargetMode="External"/><Relationship Id="rId3" Type="http://schemas.openxmlformats.org/officeDocument/2006/relationships/hyperlink" Target="https://theclere-my.sharepoint.com/:p:/r/personal/k_norris_clere_school/_layouts/15/Doc.aspx?sourcedoc=%7B089C564B-0700-4898-9334-460060D552E1%7D&amp;file=Yr11%20exam%20tips.pptx&amp;action=edit&amp;mobileredirect=true" TargetMode="External"/><Relationship Id="rId7"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wSSm2_NM7HY?feature=oembed" TargetMode="External"/><Relationship Id="rId6" Type="http://schemas.openxmlformats.org/officeDocument/2006/relationships/hyperlink" Target="https://theclere-my.sharepoint.com/personal/k_norris_clere_school/_layouts/15/stream.aspx?id=%2Fpersonal%2Fk%5Fnorris%5Fclere%5Fschool%2FDocuments%2FHistory%20GCSE%20success%20Voice%20Over%2Emp4&amp;referrer=OneDriveForBusiness&amp;referrerScenario=OpenFile" TargetMode="External"/><Relationship Id="rId5" Type="http://schemas.openxmlformats.org/officeDocument/2006/relationships/hyperlink" Target="https://theclere-my.sharepoint.com/personal/k_norris_clere_school/_layouts/15/stream.aspx?id=%2Fpersonal%2Fk%5Fnorris%5Fclere%5Fschool%2FDocuments%2FENGLISH%20presentation%20for%20parents%2Emp4&amp;referrer=StreamWebApp%2EWeb&amp;referrerScenario=AddressBarCopied%2Eview" TargetMode="External"/><Relationship Id="rId4" Type="http://schemas.openxmlformats.org/officeDocument/2006/relationships/hyperlink" Target="https://theclere-my.sharepoint.com/:p:/r/personal/k_norris_clere_school/_layouts/15/Doc.aspx?sourcedoc=%7B2674D450-3D67-46AF-AC61-32D343A4DA17%7D&amp;file=Year%2011%20Geography%20Revision.pptx&amp;action=edit&amp;mobileredirect=tru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6zVS8HIPUng?feature=oembed"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SCsQHe-NpaM?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5F5D-73A6-4911-97E9-45E49076D28C}"/>
              </a:ext>
            </a:extLst>
          </p:cNvPr>
          <p:cNvSpPr>
            <a:spLocks noGrp="1"/>
          </p:cNvSpPr>
          <p:nvPr>
            <p:ph type="title"/>
          </p:nvPr>
        </p:nvSpPr>
        <p:spPr/>
        <p:txBody>
          <a:bodyPr/>
          <a:lstStyle/>
          <a:p>
            <a:r>
              <a:rPr lang="en-GB"/>
              <a:t>Steps</a:t>
            </a:r>
            <a:r>
              <a:rPr lang="en-GB" dirty="0"/>
              <a:t> to Success</a:t>
            </a:r>
          </a:p>
        </p:txBody>
      </p:sp>
      <p:sp>
        <p:nvSpPr>
          <p:cNvPr id="3" name="Subtitle 2">
            <a:extLst>
              <a:ext uri="{FF2B5EF4-FFF2-40B4-BE49-F238E27FC236}">
                <a16:creationId xmlns:a16="http://schemas.microsoft.com/office/drawing/2014/main" id="{69926504-7C7A-41FB-8883-35CE224AE682}"/>
              </a:ext>
            </a:extLst>
          </p:cNvPr>
          <p:cNvSpPr>
            <a:spLocks noGrp="1"/>
          </p:cNvSpPr>
          <p:nvPr>
            <p:ph type="subTitle" idx="1"/>
          </p:nvPr>
        </p:nvSpPr>
        <p:spPr/>
        <p:txBody>
          <a:bodyPr>
            <a:normAutofit fontScale="62500" lnSpcReduction="20000"/>
          </a:bodyPr>
          <a:lstStyle/>
          <a:p>
            <a:r>
              <a:rPr lang="en-GB" dirty="0"/>
              <a:t>Year 11 Parents and Student Information</a:t>
            </a:r>
          </a:p>
        </p:txBody>
      </p:sp>
    </p:spTree>
    <p:extLst>
      <p:ext uri="{BB962C8B-B14F-4D97-AF65-F5344CB8AC3E}">
        <p14:creationId xmlns:p14="http://schemas.microsoft.com/office/powerpoint/2010/main" val="267608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p:txBody>
          <a:bodyPr/>
          <a:lstStyle/>
          <a:p>
            <a:r>
              <a:rPr lang="en-GB">
                <a:ea typeface="Calibri Light"/>
                <a:cs typeface="Calibri Light"/>
              </a:rPr>
              <a:t>At home you can...</a:t>
            </a:r>
          </a:p>
        </p:txBody>
      </p:sp>
      <p:sp>
        <p:nvSpPr>
          <p:cNvPr id="3" name="Content Placeholder 2">
            <a:extLst>
              <a:ext uri="{FF2B5EF4-FFF2-40B4-BE49-F238E27FC236}">
                <a16:creationId xmlns:a16="http://schemas.microsoft.com/office/drawing/2014/main" id="{5772A31C-D3B7-4CD3-B14F-0090D1485BB5}"/>
              </a:ext>
            </a:extLst>
          </p:cNvPr>
          <p:cNvSpPr>
            <a:spLocks noGrp="1"/>
          </p:cNvSpPr>
          <p:nvPr>
            <p:ph idx="1"/>
          </p:nvPr>
        </p:nvSpPr>
        <p:spPr/>
        <p:txBody>
          <a:bodyPr vert="horz" lIns="91440" tIns="45720" rIns="91440" bIns="45720" rtlCol="0" anchor="t">
            <a:normAutofit fontScale="92500"/>
          </a:bodyPr>
          <a:lstStyle/>
          <a:p>
            <a:pPr>
              <a:buFont typeface="Wingdings" panose="020B0604020202020204" pitchFamily="34" charset="0"/>
              <a:buChar char="§"/>
            </a:pPr>
            <a:r>
              <a:rPr lang="en-GB" dirty="0">
                <a:latin typeface="Aptos" panose="020B0004020202020204" pitchFamily="34" charset="0"/>
                <a:ea typeface="Calibri" panose="020F0502020204030204"/>
                <a:cs typeface="Times New Roman"/>
              </a:rPr>
              <a:t>Help ensure 100% attendance</a:t>
            </a:r>
            <a:endParaRPr lang="en-US" dirty="0"/>
          </a:p>
          <a:p>
            <a:pPr>
              <a:buFont typeface="Wingdings" panose="020B0604020202020204" pitchFamily="34" charset="0"/>
              <a:buChar char="§"/>
            </a:pPr>
            <a:r>
              <a:rPr lang="en-GB" dirty="0">
                <a:latin typeface="Aptos"/>
                <a:ea typeface="Calibri" panose="020F0502020204030204"/>
                <a:cs typeface="Times New Roman"/>
              </a:rPr>
              <a:t>Consider the study environment </a:t>
            </a:r>
            <a:r>
              <a:rPr lang="en-GB" sz="2200" dirty="0">
                <a:latin typeface="Aptos"/>
                <a:ea typeface="Calibri" panose="020F0502020204030204"/>
                <a:cs typeface="Times New Roman"/>
              </a:rPr>
              <a:t>(quiet, well-lit space)</a:t>
            </a:r>
            <a:endParaRPr lang="en-GB" sz="2200" dirty="0">
              <a:latin typeface="Aptos" panose="020B0004020202020204" pitchFamily="34" charset="0"/>
              <a:ea typeface="Calibri" panose="020F0502020204030204"/>
              <a:cs typeface="Times New Roman"/>
            </a:endParaRPr>
          </a:p>
          <a:p>
            <a:pPr>
              <a:buFont typeface="Wingdings" panose="020B0604020202020204" pitchFamily="34" charset="0"/>
              <a:buChar char="§"/>
            </a:pPr>
            <a:r>
              <a:rPr lang="en-GB" dirty="0">
                <a:latin typeface="Aptos"/>
                <a:ea typeface="Calibri" panose="020F0502020204030204"/>
                <a:cs typeface="Times New Roman"/>
              </a:rPr>
              <a:t>Build in time to rest and relax</a:t>
            </a:r>
            <a:endParaRPr lang="en-GB" dirty="0">
              <a:latin typeface="Aptos" panose="020B0004020202020204" pitchFamily="34" charset="0"/>
              <a:ea typeface="Calibri" panose="020F0502020204030204"/>
              <a:cs typeface="Times New Roman"/>
            </a:endParaRPr>
          </a:p>
          <a:p>
            <a:pPr>
              <a:buFont typeface="Wingdings" panose="020B0604020202020204" pitchFamily="34" charset="0"/>
              <a:buChar char="§"/>
            </a:pPr>
            <a:r>
              <a:rPr lang="en-GB" dirty="0">
                <a:latin typeface="Aptos"/>
                <a:ea typeface="Calibri" panose="020F0502020204030204"/>
                <a:cs typeface="Times New Roman"/>
              </a:rPr>
              <a:t>Sleep Hygiene</a:t>
            </a:r>
          </a:p>
          <a:p>
            <a:pPr>
              <a:buFont typeface="Wingdings" panose="020B0604020202020204" pitchFamily="34" charset="0"/>
              <a:buChar char="§"/>
            </a:pPr>
            <a:r>
              <a:rPr lang="en-GB" dirty="0">
                <a:latin typeface="Aptos"/>
                <a:ea typeface="Calibri" panose="020F0502020204030204"/>
                <a:cs typeface="Times New Roman"/>
              </a:rPr>
              <a:t>Diet</a:t>
            </a:r>
          </a:p>
          <a:p>
            <a:pPr>
              <a:buFont typeface="Wingdings" panose="020B0604020202020204" pitchFamily="34" charset="0"/>
              <a:buChar char="§"/>
            </a:pPr>
            <a:r>
              <a:rPr lang="en-GB" dirty="0">
                <a:latin typeface="Aptos" panose="020B0004020202020204" pitchFamily="34" charset="0"/>
                <a:ea typeface="Calibri" panose="020F0502020204030204"/>
                <a:cs typeface="Times New Roman"/>
              </a:rPr>
              <a:t>Food</a:t>
            </a:r>
          </a:p>
          <a:p>
            <a:pPr>
              <a:buFont typeface="Wingdings" panose="020B0604020202020204" pitchFamily="34" charset="0"/>
              <a:buChar char="§"/>
            </a:pPr>
            <a:r>
              <a:rPr lang="en-GB" dirty="0">
                <a:latin typeface="Aptos" panose="020B0004020202020204" pitchFamily="34" charset="0"/>
                <a:ea typeface="Calibri" panose="020F0502020204030204"/>
                <a:cs typeface="Times New Roman"/>
              </a:rPr>
              <a:t>Monitor time on electronic devices</a:t>
            </a:r>
          </a:p>
          <a:p>
            <a:pPr>
              <a:buFont typeface="Wingdings" panose="020B0604020202020204" pitchFamily="34" charset="0"/>
              <a:buChar char="§"/>
            </a:pPr>
            <a:r>
              <a:rPr lang="en-GB" dirty="0">
                <a:latin typeface="Aptos"/>
                <a:ea typeface="Calibri" panose="020F0502020204030204"/>
                <a:cs typeface="Times New Roman"/>
              </a:rPr>
              <a:t>Satchel One  -Flash Cards- Knowledge Organisers</a:t>
            </a:r>
            <a:endParaRPr lang="en-GB" dirty="0">
              <a:latin typeface="Aptos" panose="020B0004020202020204" pitchFamily="34" charset="0"/>
              <a:ea typeface="Calibri" panose="020F0502020204030204"/>
              <a:cs typeface="Times New Roman"/>
            </a:endParaRPr>
          </a:p>
        </p:txBody>
      </p:sp>
    </p:spTree>
    <p:extLst>
      <p:ext uri="{BB962C8B-B14F-4D97-AF65-F5344CB8AC3E}">
        <p14:creationId xmlns:p14="http://schemas.microsoft.com/office/powerpoint/2010/main" val="421104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568B-F51B-49A2-94CE-737338E8481C}"/>
              </a:ext>
            </a:extLst>
          </p:cNvPr>
          <p:cNvSpPr>
            <a:spLocks noGrp="1"/>
          </p:cNvSpPr>
          <p:nvPr>
            <p:ph type="title"/>
          </p:nvPr>
        </p:nvSpPr>
        <p:spPr/>
        <p:txBody>
          <a:bodyPr>
            <a:normAutofit fontScale="90000"/>
          </a:bodyPr>
          <a:lstStyle/>
          <a:p>
            <a:r>
              <a:rPr lang="en-GB"/>
              <a:t>The above links and  this presentation and additional subject support videos will be on our website shortly under the parent tab.</a:t>
            </a:r>
            <a:endParaRPr lang="en-GB" dirty="0"/>
          </a:p>
        </p:txBody>
      </p:sp>
      <p:sp>
        <p:nvSpPr>
          <p:cNvPr id="3" name="Subtitle 2">
            <a:extLst>
              <a:ext uri="{FF2B5EF4-FFF2-40B4-BE49-F238E27FC236}">
                <a16:creationId xmlns:a16="http://schemas.microsoft.com/office/drawing/2014/main" id="{3CCBDD57-8321-4333-BF0E-B7930A9AE1ED}"/>
              </a:ext>
            </a:extLst>
          </p:cNvPr>
          <p:cNvSpPr>
            <a:spLocks noGrp="1"/>
          </p:cNvSpPr>
          <p:nvPr>
            <p:ph type="subTitle" idx="1"/>
          </p:nvPr>
        </p:nvSpPr>
        <p:spPr/>
        <p:txBody>
          <a:bodyPr vert="horz" lIns="91440" tIns="45720" rIns="91440" bIns="45720" rtlCol="0" anchor="t">
            <a:normAutofit/>
          </a:bodyPr>
          <a:lstStyle/>
          <a:p>
            <a:r>
              <a:rPr lang="en-GB" dirty="0">
                <a:cs typeface="Calibri"/>
              </a:rPr>
              <a:t>Parent Guide to Satchel One </a:t>
            </a:r>
          </a:p>
        </p:txBody>
      </p:sp>
      <p:sp>
        <p:nvSpPr>
          <p:cNvPr id="5" name="Rectangle: Rounded Corners 4">
            <a:extLst>
              <a:ext uri="{FF2B5EF4-FFF2-40B4-BE49-F238E27FC236}">
                <a16:creationId xmlns:a16="http://schemas.microsoft.com/office/drawing/2014/main" id="{65A48CE2-68D3-1556-8AD8-06168FAFA256}"/>
              </a:ext>
            </a:extLst>
          </p:cNvPr>
          <p:cNvSpPr/>
          <p:nvPr/>
        </p:nvSpPr>
        <p:spPr>
          <a:xfrm>
            <a:off x="566530" y="1361661"/>
            <a:ext cx="1798982" cy="6361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cs typeface="Calibri"/>
                <a:hlinkClick r:id="rId3"/>
              </a:rPr>
              <a:t>Spanish</a:t>
            </a:r>
            <a:endParaRPr lang="en-GB"/>
          </a:p>
        </p:txBody>
      </p:sp>
      <p:sp>
        <p:nvSpPr>
          <p:cNvPr id="6" name="Rectangle: Rounded Corners 5">
            <a:extLst>
              <a:ext uri="{FF2B5EF4-FFF2-40B4-BE49-F238E27FC236}">
                <a16:creationId xmlns:a16="http://schemas.microsoft.com/office/drawing/2014/main" id="{A2B25648-11A3-5F38-F46E-DD5BB9B6DD3C}"/>
              </a:ext>
            </a:extLst>
          </p:cNvPr>
          <p:cNvSpPr/>
          <p:nvPr/>
        </p:nvSpPr>
        <p:spPr>
          <a:xfrm>
            <a:off x="3340113" y="1361660"/>
            <a:ext cx="1798982" cy="6361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ea typeface="+mn-lt"/>
                <a:cs typeface="+mn-lt"/>
                <a:hlinkClick r:id="rId4"/>
              </a:rPr>
              <a:t>Geography</a:t>
            </a:r>
            <a:endParaRPr lang="en-US"/>
          </a:p>
        </p:txBody>
      </p:sp>
      <p:sp>
        <p:nvSpPr>
          <p:cNvPr id="7" name="Rectangle: Rounded Corners 6">
            <a:extLst>
              <a:ext uri="{FF2B5EF4-FFF2-40B4-BE49-F238E27FC236}">
                <a16:creationId xmlns:a16="http://schemas.microsoft.com/office/drawing/2014/main" id="{8C873C55-CAD0-9E7A-D49B-6DE50D271191}"/>
              </a:ext>
            </a:extLst>
          </p:cNvPr>
          <p:cNvSpPr/>
          <p:nvPr/>
        </p:nvSpPr>
        <p:spPr>
          <a:xfrm>
            <a:off x="5917902" y="1361659"/>
            <a:ext cx="1798982" cy="6361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ea typeface="+mn-lt"/>
                <a:cs typeface="+mn-lt"/>
                <a:hlinkClick r:id="rId5"/>
              </a:rPr>
              <a:t>English</a:t>
            </a:r>
            <a:endParaRPr lang="en-US"/>
          </a:p>
        </p:txBody>
      </p:sp>
      <p:sp>
        <p:nvSpPr>
          <p:cNvPr id="8" name="Rectangle: Rounded Corners 7">
            <a:extLst>
              <a:ext uri="{FF2B5EF4-FFF2-40B4-BE49-F238E27FC236}">
                <a16:creationId xmlns:a16="http://schemas.microsoft.com/office/drawing/2014/main" id="{1C699D42-4B4E-A6EE-389D-FE231E799676}"/>
              </a:ext>
            </a:extLst>
          </p:cNvPr>
          <p:cNvSpPr/>
          <p:nvPr/>
        </p:nvSpPr>
        <p:spPr>
          <a:xfrm>
            <a:off x="4503070" y="525317"/>
            <a:ext cx="1798982" cy="6361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ea typeface="+mn-lt"/>
                <a:cs typeface="+mn-lt"/>
                <a:hlinkClick r:id="rId6"/>
              </a:rPr>
              <a:t>History</a:t>
            </a:r>
            <a:endParaRPr lang="en-US"/>
          </a:p>
        </p:txBody>
      </p:sp>
      <p:pic>
        <p:nvPicPr>
          <p:cNvPr id="10" name="Online Media 9" title="Parents'Guide to Satchel One">
            <a:hlinkClick r:id="" action="ppaction://media"/>
            <a:extLst>
              <a:ext uri="{FF2B5EF4-FFF2-40B4-BE49-F238E27FC236}">
                <a16:creationId xmlns:a16="http://schemas.microsoft.com/office/drawing/2014/main" id="{E6A73198-70DF-3A26-E497-DAAADC14548E}"/>
              </a:ext>
            </a:extLst>
          </p:cNvPr>
          <p:cNvPicPr>
            <a:picLocks noRot="1" noChangeAspect="1"/>
          </p:cNvPicPr>
          <p:nvPr>
            <a:videoFile r:link="rId1"/>
          </p:nvPr>
        </p:nvPicPr>
        <p:blipFill>
          <a:blip r:embed="rId7"/>
          <a:stretch>
            <a:fillRect/>
          </a:stretch>
        </p:blipFill>
        <p:spPr>
          <a:xfrm>
            <a:off x="3302000" y="4994804"/>
            <a:ext cx="2540000" cy="1435100"/>
          </a:xfrm>
          <a:prstGeom prst="rect">
            <a:avLst/>
          </a:prstGeom>
        </p:spPr>
      </p:pic>
      <p:sp>
        <p:nvSpPr>
          <p:cNvPr id="4" name="Rectangle: Rounded Corners 3">
            <a:extLst>
              <a:ext uri="{FF2B5EF4-FFF2-40B4-BE49-F238E27FC236}">
                <a16:creationId xmlns:a16="http://schemas.microsoft.com/office/drawing/2014/main" id="{1B2CE0F1-8E08-4DE9-F860-A8B3C78716C7}"/>
              </a:ext>
            </a:extLst>
          </p:cNvPr>
          <p:cNvSpPr/>
          <p:nvPr/>
        </p:nvSpPr>
        <p:spPr>
          <a:xfrm>
            <a:off x="1960432" y="525319"/>
            <a:ext cx="1798982" cy="6361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hlinkClick r:id="rId8"/>
              </a:rPr>
              <a:t>Maths</a:t>
            </a:r>
            <a:endParaRPr lang="en-US"/>
          </a:p>
        </p:txBody>
      </p:sp>
    </p:spTree>
    <p:extLst>
      <p:ext uri="{BB962C8B-B14F-4D97-AF65-F5344CB8AC3E}">
        <p14:creationId xmlns:p14="http://schemas.microsoft.com/office/powerpoint/2010/main" val="2803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CA9C-E313-456D-9F53-A309393DCAF5}"/>
              </a:ext>
            </a:extLst>
          </p:cNvPr>
          <p:cNvSpPr>
            <a:spLocks noGrp="1"/>
          </p:cNvSpPr>
          <p:nvPr>
            <p:ph type="title"/>
          </p:nvPr>
        </p:nvSpPr>
        <p:spPr>
          <a:xfrm>
            <a:off x="490815" y="3226"/>
            <a:ext cx="7077264" cy="3688954"/>
          </a:xfrm>
        </p:spPr>
        <p:txBody>
          <a:bodyPr/>
          <a:lstStyle/>
          <a:p>
            <a:pPr algn="l"/>
            <a:r>
              <a:rPr lang="en-GB" sz="1800">
                <a:cs typeface="Calibri Light" panose="020F0302020204030204"/>
              </a:rPr>
              <a:t>All teacher emails read as the below example for me.</a:t>
            </a:r>
            <a:br>
              <a:rPr lang="en-GB" sz="1800">
                <a:cs typeface="Calibri Light" panose="020F0302020204030204"/>
              </a:rPr>
            </a:br>
            <a:r>
              <a:rPr lang="en-GB" sz="1800">
                <a:cs typeface="Calibri Light" panose="020F0302020204030204"/>
              </a:rPr>
              <a:t>Please contact your child's subject teacher with any queries no matter how small.  Working together will ensure your child is fully supported.</a:t>
            </a:r>
            <a:br>
              <a:rPr lang="en-GB" sz="1800">
                <a:cs typeface="Calibri Light" panose="020F0302020204030204"/>
              </a:rPr>
            </a:br>
            <a:br>
              <a:rPr lang="en-GB" sz="1800">
                <a:cs typeface="Calibri Light" panose="020F0302020204030204"/>
              </a:rPr>
            </a:br>
            <a:r>
              <a:rPr lang="en-GB" sz="1800">
                <a:cs typeface="Calibri Light" panose="020F0302020204030204"/>
              </a:rPr>
              <a:t>Mrs K Norris </a:t>
            </a:r>
            <a:br>
              <a:rPr lang="en-GB" sz="1800">
                <a:cs typeface="Calibri Light" panose="020F0302020204030204"/>
              </a:rPr>
            </a:br>
            <a:r>
              <a:rPr lang="en-GB" sz="1800">
                <a:cs typeface="Calibri Light" panose="020F0302020204030204"/>
              </a:rPr>
              <a:t>Deputy Headteacher</a:t>
            </a:r>
            <a:br>
              <a:rPr lang="en-US" sz="1800"/>
            </a:br>
            <a:r>
              <a:rPr lang="en-GB" sz="1800">
                <a:cs typeface="Calibri Light" panose="020F0302020204030204"/>
              </a:rPr>
              <a:t> </a:t>
            </a:r>
            <a:r>
              <a:rPr lang="en-GB" sz="1800" err="1">
                <a:cs typeface="Calibri Light"/>
              </a:rPr>
              <a:t>k.norris@clere.school</a:t>
            </a:r>
            <a:endParaRPr lang="en-US" sz="1800" err="1">
              <a:cs typeface="Calibri Light"/>
            </a:endParaRPr>
          </a:p>
        </p:txBody>
      </p:sp>
    </p:spTree>
    <p:extLst>
      <p:ext uri="{BB962C8B-B14F-4D97-AF65-F5344CB8AC3E}">
        <p14:creationId xmlns:p14="http://schemas.microsoft.com/office/powerpoint/2010/main" val="38028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p:txBody>
          <a:bodyPr/>
          <a:lstStyle/>
          <a:p>
            <a:r>
              <a:rPr lang="en-GB" dirty="0"/>
              <a:t>The Clere Way</a:t>
            </a:r>
          </a:p>
        </p:txBody>
      </p:sp>
      <p:sp>
        <p:nvSpPr>
          <p:cNvPr id="3" name="Content Placeholder 2">
            <a:extLst>
              <a:ext uri="{FF2B5EF4-FFF2-40B4-BE49-F238E27FC236}">
                <a16:creationId xmlns:a16="http://schemas.microsoft.com/office/drawing/2014/main" id="{5772A31C-D3B7-4CD3-B14F-0090D1485BB5}"/>
              </a:ext>
            </a:extLst>
          </p:cNvPr>
          <p:cNvSpPr>
            <a:spLocks noGrp="1"/>
          </p:cNvSpPr>
          <p:nvPr>
            <p:ph idx="1"/>
          </p:nvPr>
        </p:nvSpPr>
        <p:spPr/>
        <p:txBody>
          <a:bodyPr vert="horz" lIns="91440" tIns="45720" rIns="91440" bIns="45720" rtlCol="0" anchor="t">
            <a:normAutofit/>
          </a:bodyPr>
          <a:lstStyle/>
          <a:p>
            <a:r>
              <a:rPr lang="en-GB">
                <a:latin typeface="Aptos"/>
                <a:cs typeface="Times New Roman"/>
              </a:rPr>
              <a:t>Integrity- we do the right thing even when no one is looking.</a:t>
            </a:r>
            <a:endParaRPr lang="en-GB">
              <a:latin typeface="Aptos"/>
              <a:ea typeface="Calibri" panose="020F0502020204030204"/>
              <a:cs typeface="Calibri" panose="020F0502020204030204"/>
            </a:endParaRPr>
          </a:p>
          <a:p>
            <a:r>
              <a:rPr lang="en-GB">
                <a:latin typeface="Aptos"/>
                <a:cs typeface="Times New Roman"/>
              </a:rPr>
              <a:t>Community- everyone working together.</a:t>
            </a:r>
            <a:endParaRPr lang="en-GB">
              <a:latin typeface="Aptos"/>
              <a:ea typeface="Calibri" panose="020F0502020204030204"/>
              <a:cs typeface="Calibri" panose="020F0502020204030204"/>
            </a:endParaRPr>
          </a:p>
          <a:p>
            <a:r>
              <a:rPr lang="en-GB">
                <a:latin typeface="Aptos"/>
                <a:cs typeface="Times New Roman"/>
              </a:rPr>
              <a:t>Respect- we are kind to everyone.</a:t>
            </a:r>
            <a:endParaRPr lang="en-GB">
              <a:latin typeface="Aptos"/>
              <a:ea typeface="Calibri"/>
              <a:cs typeface="Calibri"/>
            </a:endParaRPr>
          </a:p>
        </p:txBody>
      </p:sp>
    </p:spTree>
    <p:extLst>
      <p:ext uri="{BB962C8B-B14F-4D97-AF65-F5344CB8AC3E}">
        <p14:creationId xmlns:p14="http://schemas.microsoft.com/office/powerpoint/2010/main" val="349602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046C-4E33-452B-BD86-AA0CB21DFA3E}"/>
              </a:ext>
            </a:extLst>
          </p:cNvPr>
          <p:cNvSpPr>
            <a:spLocks noGrp="1"/>
          </p:cNvSpPr>
          <p:nvPr>
            <p:ph type="title"/>
          </p:nvPr>
        </p:nvSpPr>
        <p:spPr/>
        <p:txBody>
          <a:bodyPr/>
          <a:lstStyle/>
          <a:p>
            <a:r>
              <a:rPr lang="en-GB">
                <a:ea typeface="Calibri Light"/>
                <a:cs typeface="Calibri Light"/>
              </a:rPr>
              <a:t>Learn Framework</a:t>
            </a:r>
            <a:endParaRPr lang="en-GB"/>
          </a:p>
        </p:txBody>
      </p:sp>
      <p:sp>
        <p:nvSpPr>
          <p:cNvPr id="4" name="Content Placeholder 3">
            <a:extLst>
              <a:ext uri="{FF2B5EF4-FFF2-40B4-BE49-F238E27FC236}">
                <a16:creationId xmlns:a16="http://schemas.microsoft.com/office/drawing/2014/main" id="{1EA56A15-E238-4C1C-93CA-B68E25B805D0}"/>
              </a:ext>
            </a:extLst>
          </p:cNvPr>
          <p:cNvSpPr>
            <a:spLocks noGrp="1"/>
          </p:cNvSpPr>
          <p:nvPr>
            <p:ph sz="half" idx="2"/>
          </p:nvPr>
        </p:nvSpPr>
        <p:spPr/>
        <p:txBody>
          <a:bodyPr/>
          <a:lstStyle/>
          <a:p>
            <a:pPr marL="0" indent="0">
              <a:buNone/>
            </a:pPr>
            <a:endParaRPr lang="en-GB" dirty="0"/>
          </a:p>
        </p:txBody>
      </p:sp>
      <p:graphicFrame>
        <p:nvGraphicFramePr>
          <p:cNvPr id="5" name="Content Placeholder 4">
            <a:extLst>
              <a:ext uri="{FF2B5EF4-FFF2-40B4-BE49-F238E27FC236}">
                <a16:creationId xmlns:a16="http://schemas.microsoft.com/office/drawing/2014/main" id="{B23030E8-2EF2-B49B-9004-9F4C49439144}"/>
              </a:ext>
            </a:extLst>
          </p:cNvPr>
          <p:cNvGraphicFramePr>
            <a:graphicFrameLocks noGrp="1" noChangeAspect="1"/>
          </p:cNvGraphicFramePr>
          <p:nvPr>
            <p:ph sz="half" idx="1"/>
            <p:extLst>
              <p:ext uri="{D42A27DB-BD31-4B8C-83A1-F6EECF244321}">
                <p14:modId xmlns:p14="http://schemas.microsoft.com/office/powerpoint/2010/main" val="1202340474"/>
              </p:ext>
            </p:extLst>
          </p:nvPr>
        </p:nvGraphicFramePr>
        <p:xfrm>
          <a:off x="573373" y="1458311"/>
          <a:ext cx="7664109" cy="4718652"/>
        </p:xfrm>
        <a:graphic>
          <a:graphicData uri="http://schemas.openxmlformats.org/presentationml/2006/ole">
            <mc:AlternateContent xmlns:mc="http://schemas.openxmlformats.org/markup-compatibility/2006">
              <mc:Choice xmlns:v="urn:schemas-microsoft-com:vml" Requires="v">
                <p:oleObj name="Acrobat Document" r:id="rId2" imgW="6096000" imgH="3428794" progId="Acrobat.Document.DC">
                  <p:embed/>
                </p:oleObj>
              </mc:Choice>
              <mc:Fallback>
                <p:oleObj name="Acrobat Document" r:id="rId2" imgW="6096000" imgH="3428794" progId="Acrobat.Document.DC">
                  <p:embed/>
                  <p:pic>
                    <p:nvPicPr>
                      <p:cNvPr id="5" name="Content Placeholder 4">
                        <a:extLst>
                          <a:ext uri="{FF2B5EF4-FFF2-40B4-BE49-F238E27FC236}">
                            <a16:creationId xmlns:a16="http://schemas.microsoft.com/office/drawing/2014/main" id="{B23030E8-2EF2-B49B-9004-9F4C49439144}"/>
                          </a:ext>
                        </a:extLst>
                      </p:cNvPr>
                      <p:cNvPicPr/>
                      <p:nvPr/>
                    </p:nvPicPr>
                    <p:blipFill>
                      <a:blip r:embed="rId3"/>
                      <a:stretch>
                        <a:fillRect/>
                      </a:stretch>
                    </p:blipFill>
                    <p:spPr>
                      <a:xfrm>
                        <a:off x="573373" y="1458311"/>
                        <a:ext cx="7664109" cy="4718652"/>
                      </a:xfrm>
                      <a:prstGeom prst="rect">
                        <a:avLst/>
                      </a:prstGeom>
                    </p:spPr>
                  </p:pic>
                </p:oleObj>
              </mc:Fallback>
            </mc:AlternateContent>
          </a:graphicData>
        </a:graphic>
      </p:graphicFrame>
    </p:spTree>
    <p:extLst>
      <p:ext uri="{BB962C8B-B14F-4D97-AF65-F5344CB8AC3E}">
        <p14:creationId xmlns:p14="http://schemas.microsoft.com/office/powerpoint/2010/main" val="12629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each Like A Champion&quot; - Doug Lemov - Parents and Teachers for Excellence">
            <a:extLst>
              <a:ext uri="{FF2B5EF4-FFF2-40B4-BE49-F238E27FC236}">
                <a16:creationId xmlns:a16="http://schemas.microsoft.com/office/drawing/2014/main" id="{A7C28FC1-D144-F079-5F84-DE4648BA74EB}"/>
              </a:ext>
            </a:extLst>
          </p:cNvPr>
          <p:cNvPicPr>
            <a:picLocks noGrp="1" noChangeAspect="1"/>
          </p:cNvPicPr>
          <p:nvPr>
            <p:ph type="pic" idx="1"/>
          </p:nvPr>
        </p:nvPicPr>
        <p:blipFill>
          <a:blip r:embed="rId2"/>
          <a:srcRect l="24983" r="24983"/>
          <a:stretch/>
        </p:blipFill>
        <p:spPr>
          <a:xfrm>
            <a:off x="5132412" y="2124169"/>
            <a:ext cx="3102643" cy="3464234"/>
          </a:xfrm>
        </p:spPr>
      </p:pic>
      <p:sp>
        <p:nvSpPr>
          <p:cNvPr id="4" name="Title 3">
            <a:extLst>
              <a:ext uri="{FF2B5EF4-FFF2-40B4-BE49-F238E27FC236}">
                <a16:creationId xmlns:a16="http://schemas.microsoft.com/office/drawing/2014/main" id="{FFD23F51-2D88-4A55-970A-0A7C8DF8C4BE}"/>
              </a:ext>
            </a:extLst>
          </p:cNvPr>
          <p:cNvSpPr>
            <a:spLocks noGrp="1"/>
          </p:cNvSpPr>
          <p:nvPr>
            <p:ph type="title"/>
          </p:nvPr>
        </p:nvSpPr>
        <p:spPr/>
        <p:txBody>
          <a:bodyPr/>
          <a:lstStyle/>
          <a:p>
            <a:r>
              <a:rPr lang="en-GB">
                <a:ea typeface="Calibri Light"/>
                <a:cs typeface="Calibri Light"/>
              </a:rPr>
              <a:t>Essential 8 For Outcomes</a:t>
            </a:r>
            <a:endParaRPr lang="en-GB"/>
          </a:p>
        </p:txBody>
      </p:sp>
      <p:graphicFrame>
        <p:nvGraphicFramePr>
          <p:cNvPr id="5" name="Content Placeholder 4">
            <a:extLst>
              <a:ext uri="{FF2B5EF4-FFF2-40B4-BE49-F238E27FC236}">
                <a16:creationId xmlns:a16="http://schemas.microsoft.com/office/drawing/2014/main" id="{7B8DC4FB-2936-6E08-E209-C2838F1C1632}"/>
              </a:ext>
            </a:extLst>
          </p:cNvPr>
          <p:cNvGraphicFramePr>
            <a:graphicFrameLocks noGrp="1" noChangeAspect="1"/>
          </p:cNvGraphicFramePr>
          <p:nvPr>
            <p:ph sz="half" idx="10"/>
            <p:extLst>
              <p:ext uri="{D42A27DB-BD31-4B8C-83A1-F6EECF244321}">
                <p14:modId xmlns:p14="http://schemas.microsoft.com/office/powerpoint/2010/main" val="1676431003"/>
              </p:ext>
            </p:extLst>
          </p:nvPr>
        </p:nvGraphicFramePr>
        <p:xfrm>
          <a:off x="328782" y="1459605"/>
          <a:ext cx="4556234" cy="5320862"/>
        </p:xfrm>
        <a:graphic>
          <a:graphicData uri="http://schemas.openxmlformats.org/presentationml/2006/ole">
            <mc:AlternateContent xmlns:mc="http://schemas.openxmlformats.org/markup-compatibility/2006">
              <mc:Choice xmlns:v="urn:schemas-microsoft-com:vml" Requires="v">
                <p:oleObj name="Acrobat Document" r:id="rId3" imgW="3778108" imgH="5346627" progId="Acrobat.Document.DC">
                  <p:embed/>
                </p:oleObj>
              </mc:Choice>
              <mc:Fallback>
                <p:oleObj name="Acrobat Document" r:id="rId3" imgW="3778108" imgH="5346627" progId="Acrobat.Document.DC">
                  <p:embed/>
                  <p:pic>
                    <p:nvPicPr>
                      <p:cNvPr id="5" name="Content Placeholder 4">
                        <a:extLst>
                          <a:ext uri="{FF2B5EF4-FFF2-40B4-BE49-F238E27FC236}">
                            <a16:creationId xmlns:a16="http://schemas.microsoft.com/office/drawing/2014/main" id="{7B8DC4FB-2936-6E08-E209-C2838F1C1632}"/>
                          </a:ext>
                        </a:extLst>
                      </p:cNvPr>
                      <p:cNvPicPr/>
                      <p:nvPr/>
                    </p:nvPicPr>
                    <p:blipFill>
                      <a:blip r:embed="rId4"/>
                      <a:stretch>
                        <a:fillRect/>
                      </a:stretch>
                    </p:blipFill>
                    <p:spPr>
                      <a:xfrm>
                        <a:off x="328782" y="1459605"/>
                        <a:ext cx="4556234" cy="5320862"/>
                      </a:xfrm>
                      <a:prstGeom prst="rect">
                        <a:avLst/>
                      </a:prstGeom>
                    </p:spPr>
                  </p:pic>
                </p:oleObj>
              </mc:Fallback>
            </mc:AlternateContent>
          </a:graphicData>
        </a:graphic>
      </p:graphicFrame>
    </p:spTree>
    <p:extLst>
      <p:ext uri="{BB962C8B-B14F-4D97-AF65-F5344CB8AC3E}">
        <p14:creationId xmlns:p14="http://schemas.microsoft.com/office/powerpoint/2010/main" val="250199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p:txBody>
          <a:bodyPr/>
          <a:lstStyle/>
          <a:p>
            <a:r>
              <a:rPr lang="en-GB">
                <a:ea typeface="Calibri Light"/>
                <a:cs typeface="Calibri Light"/>
              </a:rPr>
              <a:t>The Teenage Brain</a:t>
            </a:r>
          </a:p>
        </p:txBody>
      </p:sp>
      <p:sp>
        <p:nvSpPr>
          <p:cNvPr id="3" name="Content Placeholder 2">
            <a:extLst>
              <a:ext uri="{FF2B5EF4-FFF2-40B4-BE49-F238E27FC236}">
                <a16:creationId xmlns:a16="http://schemas.microsoft.com/office/drawing/2014/main" id="{5772A31C-D3B7-4CD3-B14F-0090D1485BB5}"/>
              </a:ext>
            </a:extLst>
          </p:cNvPr>
          <p:cNvSpPr>
            <a:spLocks noGrp="1"/>
          </p:cNvSpPr>
          <p:nvPr>
            <p:ph idx="1"/>
          </p:nvPr>
        </p:nvSpPr>
        <p:spPr/>
        <p:txBody>
          <a:bodyPr vert="horz" lIns="91440" tIns="45720" rIns="91440" bIns="45720" rtlCol="0" anchor="t">
            <a:normAutofit/>
          </a:bodyPr>
          <a:lstStyle/>
          <a:p>
            <a:pPr marL="0" indent="0">
              <a:buNone/>
            </a:pPr>
            <a:endParaRPr lang="en-GB">
              <a:latin typeface="Calibri"/>
              <a:ea typeface="+mn-lt"/>
              <a:cs typeface="Calibri"/>
            </a:endParaRPr>
          </a:p>
          <a:p>
            <a:endParaRPr lang="en-GB">
              <a:latin typeface="Calibri"/>
              <a:ea typeface="Calibri" panose="020F0502020204030204"/>
              <a:cs typeface="Calibri"/>
            </a:endParaRPr>
          </a:p>
        </p:txBody>
      </p:sp>
      <p:pic>
        <p:nvPicPr>
          <p:cNvPr id="4" name="Online Media 3" title="Sarah-Jayne Blakemore: The mysterious workings of the adolescent brain">
            <a:hlinkClick r:id="" action="ppaction://media"/>
            <a:extLst>
              <a:ext uri="{FF2B5EF4-FFF2-40B4-BE49-F238E27FC236}">
                <a16:creationId xmlns:a16="http://schemas.microsoft.com/office/drawing/2014/main" id="{0B175714-0BDF-3DB3-0AF5-8531279DA180}"/>
              </a:ext>
            </a:extLst>
          </p:cNvPr>
          <p:cNvPicPr>
            <a:picLocks noRot="1" noChangeAspect="1"/>
          </p:cNvPicPr>
          <p:nvPr>
            <a:videoFile r:link="rId1"/>
          </p:nvPr>
        </p:nvPicPr>
        <p:blipFill>
          <a:blip r:embed="rId4"/>
          <a:stretch>
            <a:fillRect/>
          </a:stretch>
        </p:blipFill>
        <p:spPr>
          <a:xfrm>
            <a:off x="1806304" y="1888491"/>
            <a:ext cx="5263605" cy="3668847"/>
          </a:xfrm>
          <a:prstGeom prst="rect">
            <a:avLst/>
          </a:prstGeom>
        </p:spPr>
      </p:pic>
    </p:spTree>
    <p:extLst>
      <p:ext uri="{BB962C8B-B14F-4D97-AF65-F5344CB8AC3E}">
        <p14:creationId xmlns:p14="http://schemas.microsoft.com/office/powerpoint/2010/main" val="263224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p:txBody>
          <a:bodyPr/>
          <a:lstStyle/>
          <a:p>
            <a:r>
              <a:rPr lang="en-GB"/>
              <a:t>How We Learn and Remember.</a:t>
            </a:r>
            <a:endParaRPr lang="en-GB">
              <a:ea typeface="Calibri Light"/>
              <a:cs typeface="Calibri Light"/>
            </a:endParaRPr>
          </a:p>
        </p:txBody>
      </p:sp>
      <p:sp>
        <p:nvSpPr>
          <p:cNvPr id="3" name="Content Placeholder 2">
            <a:extLst>
              <a:ext uri="{FF2B5EF4-FFF2-40B4-BE49-F238E27FC236}">
                <a16:creationId xmlns:a16="http://schemas.microsoft.com/office/drawing/2014/main" id="{5772A31C-D3B7-4CD3-B14F-0090D1485BB5}"/>
              </a:ext>
            </a:extLst>
          </p:cNvPr>
          <p:cNvSpPr>
            <a:spLocks noGrp="1"/>
          </p:cNvSpPr>
          <p:nvPr>
            <p:ph idx="1"/>
          </p:nvPr>
        </p:nvSpPr>
        <p:spPr/>
        <p:txBody>
          <a:bodyPr vert="horz" lIns="91440" tIns="45720" rIns="91440" bIns="45720" rtlCol="0" anchor="t">
            <a:normAutofit/>
          </a:bodyPr>
          <a:lstStyle/>
          <a:p>
            <a:endParaRPr lang="en-GB">
              <a:latin typeface="Calibri"/>
              <a:ea typeface="+mn-lt"/>
              <a:cs typeface="Calibri"/>
            </a:endParaRPr>
          </a:p>
          <a:p>
            <a:pPr marL="0" indent="0">
              <a:buNone/>
            </a:pPr>
            <a:endParaRPr lang="en-GB">
              <a:latin typeface="Calibri"/>
              <a:ea typeface="Calibri" panose="020F0502020204030204"/>
              <a:cs typeface="Calibri"/>
            </a:endParaRPr>
          </a:p>
        </p:txBody>
      </p:sp>
      <p:pic>
        <p:nvPicPr>
          <p:cNvPr id="5" name="Online Media 4" title="What is the Forgetting Curve?">
            <a:hlinkClick r:id="" action="ppaction://media"/>
            <a:extLst>
              <a:ext uri="{FF2B5EF4-FFF2-40B4-BE49-F238E27FC236}">
                <a16:creationId xmlns:a16="http://schemas.microsoft.com/office/drawing/2014/main" id="{18FAA93C-C474-4D9F-B0A3-13CD0A006DB8}"/>
              </a:ext>
            </a:extLst>
          </p:cNvPr>
          <p:cNvPicPr>
            <a:picLocks noRot="1" noChangeAspect="1"/>
          </p:cNvPicPr>
          <p:nvPr>
            <a:videoFile r:link="rId1"/>
          </p:nvPr>
        </p:nvPicPr>
        <p:blipFill>
          <a:blip r:embed="rId3"/>
          <a:stretch>
            <a:fillRect/>
          </a:stretch>
        </p:blipFill>
        <p:spPr>
          <a:xfrm>
            <a:off x="905870" y="1635030"/>
            <a:ext cx="7315200" cy="4133850"/>
          </a:xfrm>
          <a:prstGeom prst="rect">
            <a:avLst/>
          </a:prstGeom>
        </p:spPr>
      </p:pic>
    </p:spTree>
    <p:extLst>
      <p:ext uri="{BB962C8B-B14F-4D97-AF65-F5344CB8AC3E}">
        <p14:creationId xmlns:p14="http://schemas.microsoft.com/office/powerpoint/2010/main" val="87961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a:xfrm>
            <a:off x="628650" y="38555"/>
            <a:ext cx="7886700" cy="1668881"/>
          </a:xfrm>
        </p:spPr>
        <p:txBody>
          <a:bodyPr/>
          <a:lstStyle/>
          <a:p>
            <a:r>
              <a:rPr lang="en-GB">
                <a:ea typeface="Calibri Light"/>
                <a:cs typeface="Calibri Light"/>
              </a:rPr>
              <a:t>At school we will...</a:t>
            </a:r>
          </a:p>
        </p:txBody>
      </p:sp>
      <p:sp>
        <p:nvSpPr>
          <p:cNvPr id="3" name="Content Placeholder 2">
            <a:extLst>
              <a:ext uri="{FF2B5EF4-FFF2-40B4-BE49-F238E27FC236}">
                <a16:creationId xmlns:a16="http://schemas.microsoft.com/office/drawing/2014/main" id="{5772A31C-D3B7-4CD3-B14F-0090D1485BB5}"/>
              </a:ext>
            </a:extLst>
          </p:cNvPr>
          <p:cNvSpPr>
            <a:spLocks noGrp="1"/>
          </p:cNvSpPr>
          <p:nvPr>
            <p:ph idx="1"/>
          </p:nvPr>
        </p:nvSpPr>
        <p:spPr>
          <a:xfrm>
            <a:off x="628650" y="1460933"/>
            <a:ext cx="7886700" cy="4264585"/>
          </a:xfrm>
        </p:spPr>
        <p:txBody>
          <a:bodyPr vert="horz" lIns="91440" tIns="45720" rIns="91440" bIns="45720" rtlCol="0" anchor="t">
            <a:normAutofit lnSpcReduction="10000"/>
          </a:bodyPr>
          <a:lstStyle/>
          <a:p>
            <a:pPr>
              <a:buFont typeface="Wingdings" panose="020B0604020202020204" pitchFamily="34" charset="0"/>
              <a:buChar char="§"/>
            </a:pPr>
            <a:r>
              <a:rPr lang="en-GB" sz="2400" dirty="0">
                <a:latin typeface="Aptos"/>
                <a:cs typeface="Times New Roman"/>
              </a:rPr>
              <a:t>Deliver an expertly sequenced curriculum with subject specialists.</a:t>
            </a:r>
          </a:p>
          <a:p>
            <a:pPr>
              <a:buFont typeface="Wingdings" panose="020B0604020202020204" pitchFamily="34" charset="0"/>
              <a:buChar char="§"/>
            </a:pPr>
            <a:r>
              <a:rPr lang="en-GB" sz="2400" dirty="0">
                <a:latin typeface="Aptos"/>
                <a:cs typeface="Times New Roman"/>
              </a:rPr>
              <a:t>Ensure regular feedback to track how your child is progressing and liaise with you to ensure how we can best support your child in getting back on track.</a:t>
            </a:r>
          </a:p>
          <a:p>
            <a:pPr>
              <a:buFont typeface="Wingdings" panose="020B0604020202020204" pitchFamily="34" charset="0"/>
              <a:buChar char="§"/>
            </a:pPr>
            <a:r>
              <a:rPr lang="en-GB" sz="2400" dirty="0">
                <a:latin typeface="Aptos"/>
                <a:cs typeface="Times New Roman"/>
              </a:rPr>
              <a:t>Teach your child not only the subject content, but how to revise it: Through </a:t>
            </a:r>
            <a:r>
              <a:rPr lang="en-GB" sz="2400" dirty="0" err="1">
                <a:latin typeface="Aptos"/>
                <a:cs typeface="Times New Roman"/>
              </a:rPr>
              <a:t>mindmaps</a:t>
            </a:r>
            <a:r>
              <a:rPr lang="en-GB" sz="2400" dirty="0">
                <a:latin typeface="Aptos"/>
                <a:cs typeface="Times New Roman"/>
              </a:rPr>
              <a:t>, flashcards, revision timetables, personal learning checklists.</a:t>
            </a:r>
          </a:p>
          <a:p>
            <a:pPr>
              <a:buFont typeface="Wingdings" panose="020B0604020202020204" pitchFamily="34" charset="0"/>
              <a:buChar char="§"/>
            </a:pPr>
            <a:r>
              <a:rPr lang="en-GB" sz="2400" dirty="0">
                <a:latin typeface="Aptos"/>
                <a:cs typeface="Times New Roman"/>
              </a:rPr>
              <a:t>Continue to deliver mock examinations </a:t>
            </a:r>
            <a:r>
              <a:rPr lang="en-GB" sz="2000" b="1" dirty="0">
                <a:latin typeface="Aptos"/>
                <a:cs typeface="Times New Roman"/>
              </a:rPr>
              <a:t>(November 2023, February 2024)</a:t>
            </a:r>
            <a:r>
              <a:rPr lang="en-GB" sz="2400" b="1" dirty="0">
                <a:latin typeface="Aptos"/>
                <a:cs typeface="Times New Roman"/>
              </a:rPr>
              <a:t> </a:t>
            </a:r>
            <a:r>
              <a:rPr lang="en-GB" sz="2400" dirty="0">
                <a:latin typeface="Aptos"/>
                <a:cs typeface="Times New Roman"/>
              </a:rPr>
              <a:t>to ensure your child is 'exam fit' and comfortable with the process come the real thing starting in mid-May2024.,</a:t>
            </a:r>
          </a:p>
          <a:p>
            <a:pPr>
              <a:buFont typeface="Wingdings" panose="020B0604020202020204" pitchFamily="34" charset="0"/>
              <a:buChar char="§"/>
            </a:pPr>
            <a:endParaRPr lang="en-GB" dirty="0">
              <a:latin typeface="Aptos"/>
              <a:cs typeface="Times New Roman"/>
            </a:endParaRPr>
          </a:p>
          <a:p>
            <a:pPr>
              <a:buFont typeface="Wingdings" panose="020B0604020202020204" pitchFamily="34" charset="0"/>
              <a:buChar char="§"/>
            </a:pPr>
            <a:endParaRPr lang="en-GB" dirty="0">
              <a:latin typeface="Aptos"/>
              <a:cs typeface="Times New Roman"/>
            </a:endParaRPr>
          </a:p>
          <a:p>
            <a:pPr>
              <a:buFont typeface="Wingdings" panose="020B0604020202020204" pitchFamily="34" charset="0"/>
              <a:buChar char="§"/>
            </a:pPr>
            <a:endParaRPr lang="en-GB" dirty="0">
              <a:latin typeface="Aptos"/>
              <a:cs typeface="Times New Roman"/>
            </a:endParaRPr>
          </a:p>
        </p:txBody>
      </p:sp>
    </p:spTree>
    <p:extLst>
      <p:ext uri="{BB962C8B-B14F-4D97-AF65-F5344CB8AC3E}">
        <p14:creationId xmlns:p14="http://schemas.microsoft.com/office/powerpoint/2010/main" val="158404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p:txBody>
          <a:bodyPr/>
          <a:lstStyle/>
          <a:p>
            <a:r>
              <a:rPr lang="en-GB" dirty="0">
                <a:ea typeface="Calibri Light"/>
                <a:cs typeface="Calibri Light"/>
              </a:rPr>
              <a:t>Planned additional support…</a:t>
            </a:r>
          </a:p>
        </p:txBody>
      </p:sp>
      <p:graphicFrame>
        <p:nvGraphicFramePr>
          <p:cNvPr id="5" name="Table 5">
            <a:extLst>
              <a:ext uri="{FF2B5EF4-FFF2-40B4-BE49-F238E27FC236}">
                <a16:creationId xmlns:a16="http://schemas.microsoft.com/office/drawing/2014/main" id="{F81DDB21-5438-1FFD-6FA9-0FA45CA09716}"/>
              </a:ext>
            </a:extLst>
          </p:cNvPr>
          <p:cNvGraphicFramePr>
            <a:graphicFrameLocks noGrp="1"/>
          </p:cNvGraphicFramePr>
          <p:nvPr>
            <p:ph idx="1"/>
            <p:extLst>
              <p:ext uri="{D42A27DB-BD31-4B8C-83A1-F6EECF244321}">
                <p14:modId xmlns:p14="http://schemas.microsoft.com/office/powerpoint/2010/main" val="3676819146"/>
              </p:ext>
            </p:extLst>
          </p:nvPr>
        </p:nvGraphicFramePr>
        <p:xfrm>
          <a:off x="327932" y="1492340"/>
          <a:ext cx="8488135" cy="4394200"/>
        </p:xfrm>
        <a:graphic>
          <a:graphicData uri="http://schemas.openxmlformats.org/drawingml/2006/table">
            <a:tbl>
              <a:tblPr firstRow="1" bandRow="1">
                <a:tableStyleId>{5C22544A-7EE6-4342-B048-85BDC9FD1C3A}</a:tableStyleId>
              </a:tblPr>
              <a:tblGrid>
                <a:gridCol w="1697627">
                  <a:extLst>
                    <a:ext uri="{9D8B030D-6E8A-4147-A177-3AD203B41FA5}">
                      <a16:colId xmlns:a16="http://schemas.microsoft.com/office/drawing/2014/main" val="2674885451"/>
                    </a:ext>
                  </a:extLst>
                </a:gridCol>
                <a:gridCol w="1697627">
                  <a:extLst>
                    <a:ext uri="{9D8B030D-6E8A-4147-A177-3AD203B41FA5}">
                      <a16:colId xmlns:a16="http://schemas.microsoft.com/office/drawing/2014/main" val="306042748"/>
                    </a:ext>
                  </a:extLst>
                </a:gridCol>
                <a:gridCol w="1697627">
                  <a:extLst>
                    <a:ext uri="{9D8B030D-6E8A-4147-A177-3AD203B41FA5}">
                      <a16:colId xmlns:a16="http://schemas.microsoft.com/office/drawing/2014/main" val="1279097229"/>
                    </a:ext>
                  </a:extLst>
                </a:gridCol>
                <a:gridCol w="1697627">
                  <a:extLst>
                    <a:ext uri="{9D8B030D-6E8A-4147-A177-3AD203B41FA5}">
                      <a16:colId xmlns:a16="http://schemas.microsoft.com/office/drawing/2014/main" val="2503060081"/>
                    </a:ext>
                  </a:extLst>
                </a:gridCol>
                <a:gridCol w="1697627">
                  <a:extLst>
                    <a:ext uri="{9D8B030D-6E8A-4147-A177-3AD203B41FA5}">
                      <a16:colId xmlns:a16="http://schemas.microsoft.com/office/drawing/2014/main" val="2944596460"/>
                    </a:ext>
                  </a:extLst>
                </a:gridCol>
              </a:tblGrid>
              <a:tr h="370840">
                <a:tc>
                  <a:txBody>
                    <a:bodyPr/>
                    <a:lstStyle/>
                    <a:p>
                      <a:r>
                        <a:rPr lang="en-GB" dirty="0"/>
                        <a:t>Day</a:t>
                      </a:r>
                    </a:p>
                  </a:txBody>
                  <a:tcPr/>
                </a:tc>
                <a:tc>
                  <a:txBody>
                    <a:bodyPr/>
                    <a:lstStyle/>
                    <a:p>
                      <a:r>
                        <a:rPr lang="en-GB" dirty="0"/>
                        <a:t>Subject</a:t>
                      </a:r>
                    </a:p>
                  </a:txBody>
                  <a:tcPr/>
                </a:tc>
                <a:tc>
                  <a:txBody>
                    <a:bodyPr/>
                    <a:lstStyle/>
                    <a:p>
                      <a:r>
                        <a:rPr lang="en-GB" dirty="0"/>
                        <a:t>Break</a:t>
                      </a:r>
                    </a:p>
                  </a:txBody>
                  <a:tcPr/>
                </a:tc>
                <a:tc>
                  <a:txBody>
                    <a:bodyPr/>
                    <a:lstStyle/>
                    <a:p>
                      <a:r>
                        <a:rPr lang="en-GB" dirty="0"/>
                        <a:t>Lunch</a:t>
                      </a:r>
                    </a:p>
                  </a:txBody>
                  <a:tcPr/>
                </a:tc>
                <a:tc>
                  <a:txBody>
                    <a:bodyPr/>
                    <a:lstStyle/>
                    <a:p>
                      <a:r>
                        <a:rPr lang="en-GB" dirty="0"/>
                        <a:t>After School</a:t>
                      </a:r>
                    </a:p>
                  </a:txBody>
                  <a:tcPr/>
                </a:tc>
                <a:extLst>
                  <a:ext uri="{0D108BD9-81ED-4DB2-BD59-A6C34878D82A}">
                    <a16:rowId xmlns:a16="http://schemas.microsoft.com/office/drawing/2014/main" val="1402544433"/>
                  </a:ext>
                </a:extLst>
              </a:tr>
              <a:tr h="185420">
                <a:tc rowSpan="3">
                  <a:txBody>
                    <a:bodyPr/>
                    <a:lstStyle/>
                    <a:p>
                      <a:r>
                        <a:rPr lang="en-GB" sz="1400" dirty="0"/>
                        <a:t>Monday</a:t>
                      </a:r>
                    </a:p>
                  </a:txBody>
                  <a:tcPr/>
                </a:tc>
                <a:tc>
                  <a:txBody>
                    <a:bodyPr/>
                    <a:lstStyle/>
                    <a:p>
                      <a:r>
                        <a:rPr lang="en-GB" sz="1600" dirty="0"/>
                        <a:t>English</a:t>
                      </a:r>
                    </a:p>
                  </a:txBody>
                  <a:tcPr>
                    <a:lnB w="12700" cap="flat" cmpd="sng" algn="ctr">
                      <a:solidFill>
                        <a:schemeClr val="bg1"/>
                      </a:solidFill>
                      <a:prstDash val="solid"/>
                      <a:round/>
                      <a:headEnd type="none" w="med" len="med"/>
                      <a:tailEnd type="none" w="med" len="med"/>
                    </a:lnB>
                  </a:tcPr>
                </a:tc>
                <a:tc>
                  <a:txBody>
                    <a:bodyPr/>
                    <a:lstStyle/>
                    <a:p>
                      <a:endParaRPr lang="en-GB" sz="1600" dirty="0"/>
                    </a:p>
                  </a:txBody>
                  <a:tcPr>
                    <a:lnB w="12700" cap="flat" cmpd="sng" algn="ctr">
                      <a:solidFill>
                        <a:schemeClr val="bg1"/>
                      </a:solidFill>
                      <a:prstDash val="solid"/>
                      <a:round/>
                      <a:headEnd type="none" w="med" len="med"/>
                      <a:tailEnd type="none" w="med" len="med"/>
                    </a:lnB>
                  </a:tcPr>
                </a:tc>
                <a:tc>
                  <a:txBody>
                    <a:bodyPr/>
                    <a:lstStyle/>
                    <a:p>
                      <a:r>
                        <a:rPr lang="en-GB" sz="1600" dirty="0"/>
                        <a:t>Yes</a:t>
                      </a:r>
                    </a:p>
                  </a:txBody>
                  <a:tcPr>
                    <a:lnB w="12700" cap="flat" cmpd="sng" algn="ctr">
                      <a:solidFill>
                        <a:schemeClr val="bg1"/>
                      </a:solidFill>
                      <a:prstDash val="solid"/>
                      <a:round/>
                      <a:headEnd type="none" w="med" len="med"/>
                      <a:tailEnd type="none" w="med" len="med"/>
                    </a:lnB>
                  </a:tcPr>
                </a:tc>
                <a:tc>
                  <a:txBody>
                    <a:bodyPr/>
                    <a:lstStyle/>
                    <a:p>
                      <a:endParaRPr lang="en-GB" sz="16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6774833"/>
                  </a:ext>
                </a:extLst>
              </a:tr>
              <a:tr h="182880">
                <a:tc vMerge="1">
                  <a:txBody>
                    <a:bodyPr/>
                    <a:lstStyle/>
                    <a:p>
                      <a:endParaRPr lang="en-GB"/>
                    </a:p>
                  </a:txBody>
                  <a:tcPr/>
                </a:tc>
                <a:tc>
                  <a:txBody>
                    <a:bodyPr/>
                    <a:lstStyle/>
                    <a:p>
                      <a:r>
                        <a:rPr lang="en-GB" sz="1400" dirty="0"/>
                        <a:t>Science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a:t>Yes - Biology</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29527012"/>
                  </a:ext>
                </a:extLst>
              </a:tr>
              <a:tr h="182880">
                <a:tc vMerge="1">
                  <a:txBody>
                    <a:bodyPr/>
                    <a:lstStyle/>
                    <a:p>
                      <a:endParaRPr lang="en-GB"/>
                    </a:p>
                  </a:txBody>
                  <a:tcPr/>
                </a:tc>
                <a:tc>
                  <a:txBody>
                    <a:bodyPr/>
                    <a:lstStyle/>
                    <a:p>
                      <a:r>
                        <a:rPr lang="en-GB" sz="1400" dirty="0"/>
                        <a:t>Music</a:t>
                      </a:r>
                    </a:p>
                  </a:txBody>
                  <a:tcPr>
                    <a:lnT w="12700" cap="flat" cmpd="sng" algn="ctr">
                      <a:solidFill>
                        <a:schemeClr val="bg1"/>
                      </a:solidFill>
                      <a:prstDash val="solid"/>
                      <a:round/>
                      <a:headEnd type="none" w="med" len="med"/>
                      <a:tailEnd type="none" w="med" len="med"/>
                    </a:lnT>
                  </a:tcPr>
                </a:tc>
                <a:tc>
                  <a:txBody>
                    <a:bodyPr/>
                    <a:lstStyle/>
                    <a:p>
                      <a:endParaRPr lang="en-GB" sz="1400"/>
                    </a:p>
                  </a:txBody>
                  <a:tcPr>
                    <a:lnT w="12700" cap="flat" cmpd="sng" algn="ctr">
                      <a:solidFill>
                        <a:schemeClr val="bg1"/>
                      </a:solidFill>
                      <a:prstDash val="solid"/>
                      <a:round/>
                      <a:headEnd type="none" w="med" len="med"/>
                      <a:tailEnd type="none" w="med" len="med"/>
                    </a:lnT>
                  </a:tcPr>
                </a:tc>
                <a:tc>
                  <a:txBody>
                    <a:bodyPr/>
                    <a:lstStyle/>
                    <a:p>
                      <a:r>
                        <a:rPr lang="en-GB" sz="1400" dirty="0"/>
                        <a:t>From November</a:t>
                      </a:r>
                    </a:p>
                  </a:txBody>
                  <a:tcPr>
                    <a:lnT w="12700" cap="flat" cmpd="sng" algn="ctr">
                      <a:solidFill>
                        <a:schemeClr val="bg1"/>
                      </a:solidFill>
                      <a:prstDash val="solid"/>
                      <a:round/>
                      <a:headEnd type="none" w="med" len="med"/>
                      <a:tailEnd type="none" w="med" len="med"/>
                    </a:lnT>
                  </a:tcPr>
                </a:tc>
                <a:tc>
                  <a:txBody>
                    <a:bodyPr/>
                    <a:lstStyle/>
                    <a:p>
                      <a:endParaRPr lang="en-GB" sz="140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95631793"/>
                  </a:ext>
                </a:extLst>
              </a:tr>
              <a:tr h="320040">
                <a:tc rowSpan="2">
                  <a:txBody>
                    <a:bodyPr/>
                    <a:lstStyle/>
                    <a:p>
                      <a:r>
                        <a:rPr lang="en-GB" sz="1400" dirty="0"/>
                        <a:t>Tuesday</a:t>
                      </a:r>
                    </a:p>
                  </a:txBody>
                  <a:tcPr/>
                </a:tc>
                <a:tc>
                  <a:txBody>
                    <a:bodyPr/>
                    <a:lstStyle/>
                    <a:p>
                      <a:r>
                        <a:rPr lang="en-GB" sz="1400" dirty="0"/>
                        <a:t>Science</a:t>
                      </a:r>
                    </a:p>
                  </a:txBody>
                  <a:tcPr>
                    <a:lnB w="12700" cap="flat" cmpd="sng" algn="ctr">
                      <a:solidFill>
                        <a:schemeClr val="bg1"/>
                      </a:solidFill>
                      <a:prstDash val="solid"/>
                      <a:round/>
                      <a:headEnd type="none" w="med" len="med"/>
                      <a:tailEnd type="none" w="med" len="med"/>
                    </a:lnB>
                  </a:tcPr>
                </a:tc>
                <a:tc>
                  <a:txBody>
                    <a:bodyPr/>
                    <a:lstStyle/>
                    <a:p>
                      <a:endParaRPr lang="en-GB" sz="1400" dirty="0"/>
                    </a:p>
                  </a:txBody>
                  <a:tcPr>
                    <a:lnB w="12700" cap="flat" cmpd="sng" algn="ctr">
                      <a:solidFill>
                        <a:schemeClr val="bg1"/>
                      </a:solidFill>
                      <a:prstDash val="solid"/>
                      <a:round/>
                      <a:headEnd type="none" w="med" len="med"/>
                      <a:tailEnd type="none" w="med" len="med"/>
                    </a:lnB>
                  </a:tcPr>
                </a:tc>
                <a:tc>
                  <a:txBody>
                    <a:bodyPr/>
                    <a:lstStyle/>
                    <a:p>
                      <a:r>
                        <a:rPr lang="en-GB" sz="1400" dirty="0"/>
                        <a:t>Yes - Chemistry</a:t>
                      </a:r>
                    </a:p>
                  </a:txBody>
                  <a:tcPr>
                    <a:lnB w="12700" cap="flat" cmpd="sng" algn="ctr">
                      <a:solidFill>
                        <a:schemeClr val="bg1"/>
                      </a:solidFill>
                      <a:prstDash val="solid"/>
                      <a:round/>
                      <a:headEnd type="none" w="med" len="med"/>
                      <a:tailEnd type="none" w="med" len="med"/>
                    </a:lnB>
                  </a:tcPr>
                </a:tc>
                <a:tc>
                  <a:txBody>
                    <a:bodyPr/>
                    <a:lstStyle/>
                    <a:p>
                      <a:r>
                        <a:rPr lang="en-GB" sz="1400" dirty="0"/>
                        <a:t>3pm-4pm - All</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8136518"/>
                  </a:ext>
                </a:extLst>
              </a:tr>
              <a:tr h="182880">
                <a:tc vMerge="1">
                  <a:txBody>
                    <a:bodyPr/>
                    <a:lstStyle/>
                    <a:p>
                      <a:endParaRPr lang="en-GB"/>
                    </a:p>
                  </a:txBody>
                  <a:tcPr/>
                </a:tc>
                <a:tc>
                  <a:txBody>
                    <a:bodyPr/>
                    <a:lstStyle/>
                    <a:p>
                      <a:r>
                        <a:rPr lang="en-GB" sz="1400" dirty="0"/>
                        <a:t>MFL</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a:t>3pm-4pm</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7195188"/>
                  </a:ext>
                </a:extLst>
              </a:tr>
              <a:tr h="320040">
                <a:tc rowSpan="4">
                  <a:txBody>
                    <a:bodyPr/>
                    <a:lstStyle/>
                    <a:p>
                      <a:r>
                        <a:rPr lang="en-GB" sz="1400" dirty="0"/>
                        <a:t>Wednesday</a:t>
                      </a:r>
                    </a:p>
                  </a:txBody>
                  <a:tcPr/>
                </a:tc>
                <a:tc>
                  <a:txBody>
                    <a:bodyPr/>
                    <a:lstStyle/>
                    <a:p>
                      <a:r>
                        <a:rPr lang="en-GB" sz="1400" dirty="0"/>
                        <a:t>Maths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a:t>3pm-4.30pm</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34454594"/>
                  </a:ext>
                </a:extLst>
              </a:tr>
              <a:tr h="182880">
                <a:tc vMerge="1">
                  <a:txBody>
                    <a:bodyPr/>
                    <a:lstStyle/>
                    <a:p>
                      <a:endParaRPr lang="en-GB"/>
                    </a:p>
                  </a:txBody>
                  <a:tcPr/>
                </a:tc>
                <a:tc>
                  <a:txBody>
                    <a:bodyPr/>
                    <a:lstStyle/>
                    <a:p>
                      <a:r>
                        <a:rPr lang="en-GB" sz="1400"/>
                        <a:t> P.E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a:t>From January </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2394633"/>
                  </a:ext>
                </a:extLst>
              </a:tr>
              <a:tr h="152400">
                <a:tc vMerge="1">
                  <a:txBody>
                    <a:bodyPr/>
                    <a:lstStyle/>
                    <a:p>
                      <a:endParaRPr lang="en-GB"/>
                    </a:p>
                  </a:txBody>
                  <a:tcPr/>
                </a:tc>
                <a:tc>
                  <a:txBody>
                    <a:bodyPr/>
                    <a:lstStyle/>
                    <a:p>
                      <a:r>
                        <a:rPr lang="en-GB" sz="1400" dirty="0"/>
                        <a:t>Science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a:t>Yes - Physics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696118"/>
                  </a:ext>
                </a:extLst>
              </a:tr>
              <a:tr h="152400">
                <a:tc vMerge="1">
                  <a:txBody>
                    <a:bodyPr/>
                    <a:lstStyle/>
                    <a:p>
                      <a:endParaRPr lang="en-GB"/>
                    </a:p>
                  </a:txBody>
                  <a:tcPr/>
                </a:tc>
                <a:tc>
                  <a:txBody>
                    <a:bodyPr/>
                    <a:lstStyle/>
                    <a:p>
                      <a:r>
                        <a:rPr lang="en-GB" sz="1400" dirty="0"/>
                        <a:t>English</a:t>
                      </a:r>
                    </a:p>
                  </a:txBody>
                  <a:tcPr>
                    <a:lnT w="12700" cap="flat" cmpd="sng" algn="ctr">
                      <a:solidFill>
                        <a:schemeClr val="bg1"/>
                      </a:solidFill>
                      <a:prstDash val="solid"/>
                      <a:round/>
                      <a:headEnd type="none" w="med" len="med"/>
                      <a:tailEnd type="none" w="med" len="med"/>
                    </a:lnT>
                  </a:tcPr>
                </a:tc>
                <a:tc>
                  <a:txBody>
                    <a:bodyPr/>
                    <a:lstStyle/>
                    <a:p>
                      <a:endParaRPr lang="en-GB" sz="1400" dirty="0"/>
                    </a:p>
                  </a:txBody>
                  <a:tcPr>
                    <a:lnT w="12700" cap="flat" cmpd="sng" algn="ctr">
                      <a:solidFill>
                        <a:schemeClr val="bg1"/>
                      </a:solidFill>
                      <a:prstDash val="solid"/>
                      <a:round/>
                      <a:headEnd type="none" w="med" len="med"/>
                      <a:tailEnd type="none" w="med" len="med"/>
                    </a:lnT>
                  </a:tcPr>
                </a:tc>
                <a:tc>
                  <a:txBody>
                    <a:bodyPr/>
                    <a:lstStyle/>
                    <a:p>
                      <a:r>
                        <a:rPr lang="en-GB" sz="1400" dirty="0"/>
                        <a:t>Yes</a:t>
                      </a:r>
                    </a:p>
                  </a:txBody>
                  <a:tcPr>
                    <a:lnT w="12700" cap="flat" cmpd="sng" algn="ctr">
                      <a:solidFill>
                        <a:schemeClr val="bg1"/>
                      </a:solidFill>
                      <a:prstDash val="solid"/>
                      <a:round/>
                      <a:headEnd type="none" w="med" len="med"/>
                      <a:tailEnd type="none" w="med" len="med"/>
                    </a:lnT>
                  </a:tcPr>
                </a:tc>
                <a:tc>
                  <a:txBody>
                    <a:bodyPr/>
                    <a:lstStyle/>
                    <a:p>
                      <a:endParaRPr lang="en-GB" sz="1400"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5643571"/>
                  </a:ext>
                </a:extLst>
              </a:tr>
              <a:tr h="185420">
                <a:tc rowSpan="4">
                  <a:txBody>
                    <a:bodyPr/>
                    <a:lstStyle/>
                    <a:p>
                      <a:r>
                        <a:rPr lang="en-GB" sz="1400" dirty="0"/>
                        <a:t>Thursday</a:t>
                      </a:r>
                    </a:p>
                  </a:txBody>
                  <a:tcPr>
                    <a:lnR w="12700" cap="flat" cmpd="sng" algn="ctr">
                      <a:solidFill>
                        <a:schemeClr val="bg1"/>
                      </a:solidFill>
                      <a:prstDash val="solid"/>
                      <a:round/>
                      <a:headEnd type="none" w="med" len="med"/>
                      <a:tailEnd type="none" w="med" len="med"/>
                    </a:lnR>
                  </a:tcPr>
                </a:tc>
                <a:tc>
                  <a:txBody>
                    <a:bodyPr/>
                    <a:lstStyle/>
                    <a:p>
                      <a:r>
                        <a:rPr lang="en-GB" sz="1400" dirty="0"/>
                        <a:t>P.E</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endParaRPr lang="en-GB" sz="1400" dirty="0"/>
                    </a:p>
                  </a:txBody>
                  <a:tcPr>
                    <a:lnB w="12700" cap="flat" cmpd="sng" algn="ctr">
                      <a:solidFill>
                        <a:schemeClr val="bg1"/>
                      </a:solidFill>
                      <a:prstDash val="solid"/>
                      <a:round/>
                      <a:headEnd type="none" w="med" len="med"/>
                      <a:tailEnd type="none" w="med" len="med"/>
                    </a:lnB>
                  </a:tcPr>
                </a:tc>
                <a:tc>
                  <a:txBody>
                    <a:bodyPr/>
                    <a:lstStyle/>
                    <a:p>
                      <a:endParaRPr lang="en-GB" sz="1400" dirty="0"/>
                    </a:p>
                  </a:txBody>
                  <a:tcPr>
                    <a:lnB w="12700" cap="flat" cmpd="sng" algn="ctr">
                      <a:solidFill>
                        <a:schemeClr val="bg1"/>
                      </a:solidFill>
                      <a:prstDash val="solid"/>
                      <a:round/>
                      <a:headEnd type="none" w="med" len="med"/>
                      <a:tailEnd type="none" w="med" len="med"/>
                    </a:lnB>
                  </a:tcPr>
                </a:tc>
                <a:tc>
                  <a:txBody>
                    <a:bodyPr/>
                    <a:lstStyle/>
                    <a:p>
                      <a:r>
                        <a:rPr lang="en-GB" sz="1400" dirty="0"/>
                        <a:t>3pm -4pm</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4410448"/>
                  </a:ext>
                </a:extLst>
              </a:tr>
              <a:tr h="152400">
                <a:tc vMerge="1">
                  <a:txBody>
                    <a:bodyPr/>
                    <a:lstStyle/>
                    <a:p>
                      <a:endParaRPr lang="en-GB"/>
                    </a:p>
                  </a:txBody>
                  <a:tcPr/>
                </a:tc>
                <a:tc>
                  <a:txBody>
                    <a:bodyPr/>
                    <a:lstStyle/>
                    <a:p>
                      <a:r>
                        <a:rPr lang="en-GB" sz="1400" dirty="0"/>
                        <a:t>Maths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a:t>From January</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91056433"/>
                  </a:ext>
                </a:extLst>
              </a:tr>
              <a:tr h="152400">
                <a:tc vMerge="1">
                  <a:txBody>
                    <a:bodyPr/>
                    <a:lstStyle/>
                    <a:p>
                      <a:endParaRPr lang="en-GB"/>
                    </a:p>
                  </a:txBody>
                  <a:tcPr/>
                </a:tc>
                <a:tc>
                  <a:txBody>
                    <a:bodyPr/>
                    <a:lstStyle/>
                    <a:p>
                      <a:r>
                        <a:rPr lang="en-GB" sz="1400" dirty="0"/>
                        <a:t>History</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a:t>Yes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1932474"/>
                  </a:ext>
                </a:extLst>
              </a:tr>
              <a:tr h="152400">
                <a:tc vMerge="1">
                  <a:txBody>
                    <a:bodyPr/>
                    <a:lstStyle/>
                    <a:p>
                      <a:endParaRPr lang="en-GB"/>
                    </a:p>
                  </a:txBody>
                  <a:tcPr/>
                </a:tc>
                <a:tc>
                  <a:txBody>
                    <a:bodyPr/>
                    <a:lstStyle/>
                    <a:p>
                      <a:r>
                        <a:rPr lang="en-GB" sz="1400"/>
                        <a:t>Media</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endParaRPr lang="en-GB" sz="1400" dirty="0"/>
                    </a:p>
                  </a:txBody>
                  <a:tcPr>
                    <a:lnT w="12700" cap="flat" cmpd="sng" algn="ctr">
                      <a:solidFill>
                        <a:schemeClr val="bg1"/>
                      </a:solidFill>
                      <a:prstDash val="solid"/>
                      <a:round/>
                      <a:headEnd type="none" w="med" len="med"/>
                      <a:tailEnd type="none" w="med" len="med"/>
                    </a:lnT>
                  </a:tcPr>
                </a:tc>
                <a:tc>
                  <a:txBody>
                    <a:bodyPr/>
                    <a:lstStyle/>
                    <a:p>
                      <a:endParaRPr lang="en-GB" sz="1400" dirty="0"/>
                    </a:p>
                  </a:txBody>
                  <a:tcPr>
                    <a:lnT w="12700" cap="flat" cmpd="sng" algn="ctr">
                      <a:solidFill>
                        <a:schemeClr val="bg1"/>
                      </a:solidFill>
                      <a:prstDash val="solid"/>
                      <a:round/>
                      <a:headEnd type="none" w="med" len="med"/>
                      <a:tailEnd type="none" w="med" len="med"/>
                    </a:lnT>
                  </a:tcPr>
                </a:tc>
                <a:tc>
                  <a:txBody>
                    <a:bodyPr/>
                    <a:lstStyle/>
                    <a:p>
                      <a:r>
                        <a:rPr lang="en-GB" sz="1400" dirty="0"/>
                        <a:t>3pm-4pm</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11714798"/>
                  </a:ext>
                </a:extLst>
              </a:tr>
            </a:tbl>
          </a:graphicData>
        </a:graphic>
      </p:graphicFrame>
    </p:spTree>
    <p:extLst>
      <p:ext uri="{BB962C8B-B14F-4D97-AF65-F5344CB8AC3E}">
        <p14:creationId xmlns:p14="http://schemas.microsoft.com/office/powerpoint/2010/main" val="336979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9F85-EEDF-407B-9CFE-94E276689ADE}"/>
              </a:ext>
            </a:extLst>
          </p:cNvPr>
          <p:cNvSpPr>
            <a:spLocks noGrp="1"/>
          </p:cNvSpPr>
          <p:nvPr>
            <p:ph type="title"/>
          </p:nvPr>
        </p:nvSpPr>
        <p:spPr>
          <a:xfrm>
            <a:off x="628650" y="38555"/>
            <a:ext cx="7886700" cy="1668881"/>
          </a:xfrm>
        </p:spPr>
        <p:txBody>
          <a:bodyPr/>
          <a:lstStyle/>
          <a:p>
            <a:r>
              <a:rPr lang="en-GB" dirty="0">
                <a:ea typeface="Calibri Light"/>
                <a:cs typeface="Calibri Light"/>
              </a:rPr>
              <a:t>Working Together- The Learning Triangle.</a:t>
            </a:r>
          </a:p>
        </p:txBody>
      </p:sp>
      <p:sp>
        <p:nvSpPr>
          <p:cNvPr id="3" name="Content Placeholder 2">
            <a:extLst>
              <a:ext uri="{FF2B5EF4-FFF2-40B4-BE49-F238E27FC236}">
                <a16:creationId xmlns:a16="http://schemas.microsoft.com/office/drawing/2014/main" id="{5772A31C-D3B7-4CD3-B14F-0090D1485BB5}"/>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
            </a:pPr>
            <a:r>
              <a:rPr lang="en-GB">
                <a:latin typeface="Aptos"/>
                <a:ea typeface="Calibri" panose="020F0502020204030204"/>
                <a:cs typeface="Times New Roman"/>
              </a:rPr>
              <a:t>Interventions/Live on-line </a:t>
            </a:r>
            <a:r>
              <a:rPr lang="en-GB" sz="2400">
                <a:latin typeface="Aptos"/>
                <a:ea typeface="Calibri" panose="020F0502020204030204"/>
                <a:cs typeface="Times New Roman"/>
              </a:rPr>
              <a:t>–recorded to go over later.</a:t>
            </a:r>
          </a:p>
          <a:p>
            <a:pPr>
              <a:buFont typeface="Wingdings" panose="020B0604020202020204" pitchFamily="34" charset="0"/>
              <a:buChar char="§"/>
            </a:pPr>
            <a:r>
              <a:rPr lang="en-GB">
                <a:latin typeface="Aptos"/>
                <a:ea typeface="Calibri" panose="020F0502020204030204"/>
                <a:cs typeface="Times New Roman"/>
              </a:rPr>
              <a:t>Catch up missing lessons </a:t>
            </a:r>
            <a:r>
              <a:rPr lang="en-GB" sz="2000">
                <a:latin typeface="Aptos"/>
                <a:ea typeface="Calibri" panose="020F0502020204030204"/>
                <a:cs typeface="Times New Roman"/>
              </a:rPr>
              <a:t>(</a:t>
            </a:r>
            <a:r>
              <a:rPr lang="en-GB" sz="2000" b="1">
                <a:latin typeface="Aptos"/>
                <a:ea typeface="Calibri" panose="020F0502020204030204"/>
                <a:cs typeface="Times New Roman"/>
              </a:rPr>
              <a:t>Satchel One</a:t>
            </a:r>
            <a:r>
              <a:rPr lang="en-GB" sz="2000">
                <a:latin typeface="Aptos"/>
                <a:ea typeface="Calibri" panose="020F0502020204030204"/>
                <a:cs typeface="Times New Roman"/>
              </a:rPr>
              <a:t> –ask your teacher)</a:t>
            </a:r>
            <a:endParaRPr lang="en-GB" sz="2000">
              <a:latin typeface="Aptos" panose="020B0004020202020204" pitchFamily="34" charset="0"/>
              <a:ea typeface="Calibri" panose="020F0502020204030204"/>
              <a:cs typeface="Times New Roman"/>
            </a:endParaRPr>
          </a:p>
          <a:p>
            <a:pPr>
              <a:buFont typeface="Wingdings" panose="020B0604020202020204" pitchFamily="34" charset="0"/>
              <a:buChar char="§"/>
            </a:pPr>
            <a:r>
              <a:rPr lang="en-GB">
                <a:latin typeface="Aptos"/>
                <a:ea typeface="Calibri" panose="020F0502020204030204"/>
                <a:cs typeface="Times New Roman"/>
              </a:rPr>
              <a:t>Curriculum support</a:t>
            </a:r>
          </a:p>
          <a:p>
            <a:pPr>
              <a:buFont typeface="Wingdings" panose="020B0604020202020204" pitchFamily="34" charset="0"/>
              <a:buChar char="§"/>
            </a:pPr>
            <a:r>
              <a:rPr lang="en-GB">
                <a:latin typeface="Aptos"/>
                <a:ea typeface="Calibri" panose="020F0502020204030204"/>
                <a:cs typeface="Times New Roman"/>
              </a:rPr>
              <a:t>Resources -this presentation available on our website as are all other online subject resources from tonight.</a:t>
            </a:r>
          </a:p>
        </p:txBody>
      </p:sp>
    </p:spTree>
    <p:extLst>
      <p:ext uri="{BB962C8B-B14F-4D97-AF65-F5344CB8AC3E}">
        <p14:creationId xmlns:p14="http://schemas.microsoft.com/office/powerpoint/2010/main" val="1638469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33C259BF-2AE9-445E-92ED-42EDE9556C76}" vid="{1C52DB89-5CF0-415A-8F1F-C8DAD1EFF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41b6635-ff9a-442b-9b14-790f5fab3f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AD002505F9ED41B497DDC2E5C6C7BA" ma:contentTypeVersion="7" ma:contentTypeDescription="Create a new document." ma:contentTypeScope="" ma:versionID="af0240613c845ad555b23a899b89221f">
  <xsd:schema xmlns:xsd="http://www.w3.org/2001/XMLSchema" xmlns:xs="http://www.w3.org/2001/XMLSchema" xmlns:p="http://schemas.microsoft.com/office/2006/metadata/properties" xmlns:ns3="441b6635-ff9a-442b-9b14-790f5fab3fd1" xmlns:ns4="644c6a9b-219c-4fc2-8cfc-f1ed5b22f238" targetNamespace="http://schemas.microsoft.com/office/2006/metadata/properties" ma:root="true" ma:fieldsID="f8504f3797880eb19ac4db0da49db508" ns3:_="" ns4:_="">
    <xsd:import namespace="441b6635-ff9a-442b-9b14-790f5fab3fd1"/>
    <xsd:import namespace="644c6a9b-219c-4fc2-8cfc-f1ed5b22f23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b6635-ff9a-442b-9b14-790f5fab3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4c6a9b-219c-4fc2-8cfc-f1ed5b22f2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E08F65-D78F-4CD3-B91F-7192FAE560AA}">
  <ds:schemaRefs>
    <ds:schemaRef ds:uri="http://schemas.microsoft.com/office/2006/metadata/properties"/>
    <ds:schemaRef ds:uri="http://purl.org/dc/elements/1.1/"/>
    <ds:schemaRef ds:uri="644c6a9b-219c-4fc2-8cfc-f1ed5b22f238"/>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41b6635-ff9a-442b-9b14-790f5fab3fd1"/>
    <ds:schemaRef ds:uri="http://www.w3.org/XML/1998/namespace"/>
    <ds:schemaRef ds:uri="http://purl.org/dc/dcmitype/"/>
  </ds:schemaRefs>
</ds:datastoreItem>
</file>

<file path=customXml/itemProps2.xml><?xml version="1.0" encoding="utf-8"?>
<ds:datastoreItem xmlns:ds="http://schemas.openxmlformats.org/officeDocument/2006/customXml" ds:itemID="{B25D74D7-6208-4A16-B072-93C88FF7AA87}">
  <ds:schemaRefs>
    <ds:schemaRef ds:uri="http://schemas.microsoft.com/sharepoint/v3/contenttype/forms"/>
  </ds:schemaRefs>
</ds:datastoreItem>
</file>

<file path=customXml/itemProps3.xml><?xml version="1.0" encoding="utf-8"?>
<ds:datastoreItem xmlns:ds="http://schemas.openxmlformats.org/officeDocument/2006/customXml" ds:itemID="{3B7917C0-4ABD-48AA-99D8-E66FA7323684}">
  <ds:schemaRefs>
    <ds:schemaRef ds:uri="441b6635-ff9a-442b-9b14-790f5fab3fd1"/>
    <ds:schemaRef ds:uri="644c6a9b-219c-4fc2-8cfc-f1ed5b22f2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3350</TotalTime>
  <Words>462</Words>
  <Application>Microsoft Office PowerPoint</Application>
  <PresentationFormat>On-screen Show (4:3)</PresentationFormat>
  <Paragraphs>85</Paragraphs>
  <Slides>12</Slides>
  <Notes>1</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Wingdings</vt:lpstr>
      <vt:lpstr>Office Theme</vt:lpstr>
      <vt:lpstr>Acrobat Document</vt:lpstr>
      <vt:lpstr>Steps to Success</vt:lpstr>
      <vt:lpstr>The Clere Way</vt:lpstr>
      <vt:lpstr>Learn Framework</vt:lpstr>
      <vt:lpstr>Essential 8 For Outcomes</vt:lpstr>
      <vt:lpstr>The Teenage Brain</vt:lpstr>
      <vt:lpstr>How We Learn and Remember.</vt:lpstr>
      <vt:lpstr>At school we will...</vt:lpstr>
      <vt:lpstr>Planned additional support…</vt:lpstr>
      <vt:lpstr>Working Together- The Learning Triangle.</vt:lpstr>
      <vt:lpstr>At home you can...</vt:lpstr>
      <vt:lpstr>The above links and  this presentation and additional subject support videos will be on our website shortly under the parent tab.</vt:lpstr>
      <vt:lpstr>All teacher emails read as the below example for me. Please contact your child's subject teacher with any queries no matter how small.  Working together will ensure your child is fully supported.  Mrs K Norris  Deputy Headteacher  k.norris@clere.school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K Norris</dc:creator>
  <cp:lastModifiedBy>J Piper</cp:lastModifiedBy>
  <cp:revision>2</cp:revision>
  <dcterms:created xsi:type="dcterms:W3CDTF">2023-10-17T09:11:53Z</dcterms:created>
  <dcterms:modified xsi:type="dcterms:W3CDTF">2023-11-29T09:47:43Z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0x010100B9AD002505F9ED41B497DDC2E5C6C7BA</vt:lpwstr>
  </property>
</Properties>
</file>