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0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62D2-446B-4240-9C74-0FED0107F843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8A1E-921F-4BEB-B09E-694868563C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368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62D2-446B-4240-9C74-0FED0107F843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8A1E-921F-4BEB-B09E-694868563C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631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62D2-446B-4240-9C74-0FED0107F843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8A1E-921F-4BEB-B09E-694868563C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40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62D2-446B-4240-9C74-0FED0107F843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8A1E-921F-4BEB-B09E-694868563C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150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62D2-446B-4240-9C74-0FED0107F843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8A1E-921F-4BEB-B09E-694868563C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43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62D2-446B-4240-9C74-0FED0107F843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8A1E-921F-4BEB-B09E-694868563C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75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62D2-446B-4240-9C74-0FED0107F843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8A1E-921F-4BEB-B09E-694868563C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424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62D2-446B-4240-9C74-0FED0107F843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8A1E-921F-4BEB-B09E-694868563C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531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62D2-446B-4240-9C74-0FED0107F843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8A1E-921F-4BEB-B09E-694868563C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189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62D2-446B-4240-9C74-0FED0107F843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8A1E-921F-4BEB-B09E-694868563C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470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62D2-446B-4240-9C74-0FED0107F843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68A1E-921F-4BEB-B09E-694868563C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598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862D2-446B-4240-9C74-0FED0107F843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68A1E-921F-4BEB-B09E-694868563C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239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829801" y="323723"/>
            <a:ext cx="0" cy="3537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0" y="386104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428870" y="270256"/>
            <a:ext cx="2118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The Origins of Rome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99569" y="336603"/>
            <a:ext cx="2581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Life in the Roman Empire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72365" y="4005064"/>
            <a:ext cx="16839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The Fall of the Roman Empire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6351" y="348009"/>
            <a:ext cx="2164669" cy="66661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b="1" u="sng" dirty="0"/>
              <a:t>Key Events</a:t>
            </a:r>
            <a:endParaRPr lang="en-GB" sz="1600" dirty="0"/>
          </a:p>
          <a:p>
            <a:r>
              <a:rPr lang="en-GB" sz="1600" b="1" u="sng" dirty="0"/>
              <a:t>1.</a:t>
            </a:r>
            <a:r>
              <a:rPr lang="en-GB" sz="1600" b="1" dirty="0"/>
              <a:t> </a:t>
            </a:r>
            <a:r>
              <a:rPr lang="en-GB" sz="1600" dirty="0"/>
              <a:t>753 BC – Foundation of Rome</a:t>
            </a:r>
          </a:p>
          <a:p>
            <a:r>
              <a:rPr lang="en-GB" sz="1600" b="1" u="sng" dirty="0"/>
              <a:t>2.</a:t>
            </a:r>
            <a:r>
              <a:rPr lang="en-GB" sz="1600" b="1" dirty="0"/>
              <a:t> </a:t>
            </a:r>
            <a:r>
              <a:rPr lang="en-GB" sz="1600" dirty="0"/>
              <a:t>509BC – Rome becomes a </a:t>
            </a:r>
            <a:r>
              <a:rPr lang="en-GB" sz="1600" b="1" dirty="0"/>
              <a:t>Republic</a:t>
            </a:r>
          </a:p>
          <a:p>
            <a:r>
              <a:rPr lang="en-GB" sz="1600" b="1" u="sng" dirty="0"/>
              <a:t>3.</a:t>
            </a:r>
            <a:r>
              <a:rPr lang="en-GB" sz="1600" b="1" dirty="0"/>
              <a:t> </a:t>
            </a:r>
            <a:r>
              <a:rPr lang="en-GB" sz="1600" dirty="0"/>
              <a:t>250BC – Rome controls most of Italy</a:t>
            </a:r>
          </a:p>
          <a:p>
            <a:r>
              <a:rPr lang="en-GB" sz="1600" b="1" u="sng" dirty="0"/>
              <a:t>4</a:t>
            </a:r>
            <a:r>
              <a:rPr lang="en-GB" sz="1600" b="1" dirty="0"/>
              <a:t>. </a:t>
            </a:r>
            <a:r>
              <a:rPr lang="en-GB" sz="1600" dirty="0"/>
              <a:t>217BC – Hannibal invades Rome </a:t>
            </a:r>
          </a:p>
          <a:p>
            <a:r>
              <a:rPr lang="en-GB" sz="1600" b="1" u="sng" dirty="0"/>
              <a:t>5.</a:t>
            </a:r>
            <a:r>
              <a:rPr lang="en-GB" sz="1600" b="1" dirty="0"/>
              <a:t> </a:t>
            </a:r>
            <a:r>
              <a:rPr lang="en-GB" sz="1600" dirty="0"/>
              <a:t>55BC – Julius Caesar comes to Britain</a:t>
            </a:r>
          </a:p>
          <a:p>
            <a:r>
              <a:rPr lang="en-GB" sz="1600" b="1" u="sng" dirty="0"/>
              <a:t>6.</a:t>
            </a:r>
            <a:r>
              <a:rPr lang="en-GB" sz="1600" b="1" dirty="0"/>
              <a:t> </a:t>
            </a:r>
            <a:r>
              <a:rPr lang="en-GB" sz="1600" dirty="0"/>
              <a:t>44BC –  Julius Caesar is killed</a:t>
            </a:r>
          </a:p>
          <a:p>
            <a:r>
              <a:rPr lang="en-GB" sz="1600" b="1" u="sng" dirty="0"/>
              <a:t>7.</a:t>
            </a:r>
            <a:r>
              <a:rPr lang="en-GB" sz="1600" b="1" dirty="0"/>
              <a:t> </a:t>
            </a:r>
            <a:r>
              <a:rPr lang="en-GB" sz="1600" dirty="0"/>
              <a:t>27BC – Augustus becomes </a:t>
            </a:r>
            <a:r>
              <a:rPr lang="en-GB" sz="1600" b="1" dirty="0"/>
              <a:t>Emperor</a:t>
            </a:r>
          </a:p>
          <a:p>
            <a:r>
              <a:rPr lang="en-GB" sz="1600" b="1" u="sng" dirty="0"/>
              <a:t>8.</a:t>
            </a:r>
            <a:r>
              <a:rPr lang="en-GB" sz="1600" b="1" dirty="0"/>
              <a:t> </a:t>
            </a:r>
            <a:r>
              <a:rPr lang="en-GB" sz="1600" dirty="0"/>
              <a:t>AD43 – Romans invade Britain</a:t>
            </a:r>
          </a:p>
          <a:p>
            <a:r>
              <a:rPr lang="en-GB" sz="1600" b="1" u="sng" dirty="0"/>
              <a:t>9.</a:t>
            </a:r>
            <a:r>
              <a:rPr lang="en-GB" sz="1600" b="1" dirty="0"/>
              <a:t> </a:t>
            </a:r>
            <a:r>
              <a:rPr lang="en-GB" sz="1600" dirty="0"/>
              <a:t>AD60 – </a:t>
            </a:r>
            <a:r>
              <a:rPr lang="en-GB" sz="1600" b="1" dirty="0"/>
              <a:t>Boudicca’s </a:t>
            </a:r>
            <a:r>
              <a:rPr lang="en-GB" sz="1600" dirty="0"/>
              <a:t>revolt</a:t>
            </a:r>
          </a:p>
          <a:p>
            <a:r>
              <a:rPr lang="en-GB" sz="1600" b="1" u="sng" dirty="0"/>
              <a:t>10.</a:t>
            </a:r>
            <a:r>
              <a:rPr lang="en-GB" sz="1600" b="1" dirty="0"/>
              <a:t> </a:t>
            </a:r>
            <a:r>
              <a:rPr lang="en-GB" sz="1600" dirty="0"/>
              <a:t>AD79 – </a:t>
            </a:r>
            <a:r>
              <a:rPr lang="en-GB" sz="1600" b="1" dirty="0"/>
              <a:t>Pompeii </a:t>
            </a:r>
            <a:r>
              <a:rPr lang="en-GB" sz="1600" dirty="0"/>
              <a:t>destroyed by eruption</a:t>
            </a:r>
          </a:p>
          <a:p>
            <a:r>
              <a:rPr lang="en-GB" sz="1600" b="1" u="sng" dirty="0"/>
              <a:t>11.</a:t>
            </a:r>
            <a:r>
              <a:rPr lang="en-GB" sz="1600" b="1" dirty="0"/>
              <a:t> </a:t>
            </a:r>
            <a:r>
              <a:rPr lang="en-GB" sz="1600" dirty="0"/>
              <a:t>AD117 – Hadrian’s Wall built</a:t>
            </a:r>
          </a:p>
          <a:p>
            <a:r>
              <a:rPr lang="en-GB" sz="1600" b="1" u="sng" dirty="0"/>
              <a:t>12.</a:t>
            </a:r>
            <a:r>
              <a:rPr lang="en-GB" sz="1600" b="1" dirty="0"/>
              <a:t> </a:t>
            </a:r>
            <a:r>
              <a:rPr lang="en-GB" sz="1600" dirty="0"/>
              <a:t>455AD – Rome destroyed by </a:t>
            </a:r>
            <a:r>
              <a:rPr lang="en-GB" sz="1600" b="1" dirty="0"/>
              <a:t>Barbarian tribes</a:t>
            </a:r>
          </a:p>
          <a:p>
            <a:pPr algn="ctr"/>
            <a:endParaRPr lang="en-GB" dirty="0"/>
          </a:p>
        </p:txBody>
      </p:sp>
      <p:pic>
        <p:nvPicPr>
          <p:cNvPr id="1026" name="Picture 2" descr="Image result for map of early Roman empi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442" y="2467060"/>
            <a:ext cx="1723974" cy="1292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153667" y="624415"/>
            <a:ext cx="27163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u="sng" dirty="0"/>
              <a:t>13.</a:t>
            </a:r>
            <a:r>
              <a:rPr lang="en-GB" sz="1400" b="1" dirty="0"/>
              <a:t> </a:t>
            </a:r>
            <a:r>
              <a:rPr lang="en-GB" sz="1400" dirty="0"/>
              <a:t>The </a:t>
            </a:r>
            <a:r>
              <a:rPr lang="en-GB" sz="1400" b="1" dirty="0"/>
              <a:t>Myth</a:t>
            </a:r>
            <a:r>
              <a:rPr lang="en-GB" sz="1400" dirty="0"/>
              <a:t> of Romulus &amp; Remus</a:t>
            </a:r>
          </a:p>
        </p:txBody>
      </p:sp>
      <p:pic>
        <p:nvPicPr>
          <p:cNvPr id="1027" name="Picture 3" descr="C:\Users\lalderm\AppData\Local\Microsoft\Windows\Temporary Internet Files\Content.IE5\TWLFMG5Y\r_romulus_remus-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406" y="932192"/>
            <a:ext cx="1505587" cy="1148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lalderm\AppData\Local\Microsoft\Windows\Temporary Internet Files\Content.IE5\B25X7IDI\7625419044_894ca469e6_z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595" y="769704"/>
            <a:ext cx="1054071" cy="594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lalderm\AppData\Local\Microsoft\Windows\Temporary Internet Files\Content.IE5\76LPE7IT\e6adb7e58fb2e4b88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429" y="911498"/>
            <a:ext cx="905436" cy="662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lalderm\AppData\Local\Microsoft\Windows\Temporary Internet Files\Content.IE5\B25X7IDI\5097342143_dbdbf56902_z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3798" y="2594549"/>
            <a:ext cx="785151" cy="1046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lalderm\AppData\Local\Microsoft\Windows\Temporary Internet Files\Content.IE5\B25X7IDI\roman_soldier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713" y="1661904"/>
            <a:ext cx="880336" cy="736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lalderm\AppData\Local\Microsoft\Windows\Temporary Internet Files\Content.IE5\B25X7IDI\rome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584" y="3093368"/>
            <a:ext cx="1669281" cy="717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lalderm\AppData\Local\Microsoft\Windows\Temporary Internet Files\Content.IE5\B25X7IDI\villa-romana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7655" y="2309527"/>
            <a:ext cx="756540" cy="581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lalderm\AppData\Local\Microsoft\Windows\Temporary Internet Files\Content.IE5\TWLFMG5Y\39244607_bab8a97e40_z[1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774" y="5762238"/>
            <a:ext cx="1205554" cy="800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lalderm\AppData\Local\Microsoft\Windows\Temporary Internet Files\Content.IE5\B25X7IDI\Rome_-_Aqueduct[1]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001" y="4621422"/>
            <a:ext cx="1211499" cy="855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lalderm\AppData\Local\Microsoft\Windows\Temporary Internet Files\Content.IE5\B25X7IDI\hadrian-aureus-gold-roman-coin[1]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706" y="5762238"/>
            <a:ext cx="760653" cy="78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lalderm\AppData\Local\Microsoft\Windows\Temporary Internet Files\Content.IE5\B25X7IDI\common_roots[1]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1005" y="4505930"/>
            <a:ext cx="844224" cy="1086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6605501" y="3978823"/>
            <a:ext cx="2409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What have the Romans</a:t>
            </a:r>
          </a:p>
          <a:p>
            <a:pPr algn="ctr"/>
            <a:r>
              <a:rPr lang="en-GB" b="1" dirty="0"/>
              <a:t>done for us?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04034" y="2100957"/>
            <a:ext cx="25683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u="sng" dirty="0"/>
              <a:t>14.</a:t>
            </a:r>
            <a:r>
              <a:rPr lang="en-GB" sz="1400" dirty="0"/>
              <a:t> The </a:t>
            </a:r>
            <a:r>
              <a:rPr lang="en-GB" sz="1400" b="1" dirty="0"/>
              <a:t>expansion</a:t>
            </a:r>
            <a:r>
              <a:rPr lang="en-GB" sz="1400" dirty="0"/>
              <a:t> of the </a:t>
            </a:r>
            <a:r>
              <a:rPr lang="en-GB" sz="1400" b="1" dirty="0"/>
              <a:t>Empire</a:t>
            </a:r>
          </a:p>
        </p:txBody>
      </p:sp>
      <p:pic>
        <p:nvPicPr>
          <p:cNvPr id="1039" name="Picture 15" descr="Image result for map of collapse of Roman empire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0701" y="5380026"/>
            <a:ext cx="1683858" cy="1179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4632421" y="4834674"/>
            <a:ext cx="1733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/>
              <a:t>35.</a:t>
            </a:r>
            <a:r>
              <a:rPr lang="en-GB" sz="1400" dirty="0"/>
              <a:t> The </a:t>
            </a:r>
            <a:r>
              <a:rPr lang="en-GB" sz="1400" b="1" dirty="0"/>
              <a:t>invasion</a:t>
            </a:r>
            <a:r>
              <a:rPr lang="en-GB" sz="1400" dirty="0"/>
              <a:t> of the Empire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6466943" y="3861048"/>
            <a:ext cx="19290" cy="29936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-24473" y="323723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6351" y="0"/>
            <a:ext cx="9127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Year 7 Term 1: The Rise and Fall of the Roman Empire 753BC – AD 455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26886" y="715267"/>
            <a:ext cx="9572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15.</a:t>
            </a:r>
            <a:r>
              <a:rPr lang="en-GB" sz="1400" dirty="0"/>
              <a:t> Baths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434553" y="2391704"/>
            <a:ext cx="10441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24.</a:t>
            </a:r>
            <a:r>
              <a:rPr lang="en-GB" sz="1400" b="1" dirty="0"/>
              <a:t> </a:t>
            </a:r>
            <a:r>
              <a:rPr lang="en-GB" sz="1400" dirty="0"/>
              <a:t>Century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338485" y="1793180"/>
            <a:ext cx="940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22.</a:t>
            </a:r>
            <a:r>
              <a:rPr lang="en-GB" sz="1400" dirty="0"/>
              <a:t> Javelin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279416" y="1327528"/>
            <a:ext cx="940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20.</a:t>
            </a:r>
            <a:r>
              <a:rPr lang="en-GB" sz="1400" dirty="0"/>
              <a:t> Legion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133415" y="1762221"/>
            <a:ext cx="1297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25.</a:t>
            </a:r>
            <a:r>
              <a:rPr lang="en-GB" sz="1400" dirty="0"/>
              <a:t> Centurion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220072" y="1546567"/>
            <a:ext cx="1178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21.</a:t>
            </a:r>
            <a:r>
              <a:rPr lang="en-GB" sz="1400" dirty="0"/>
              <a:t> Legionary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311773" y="2100956"/>
            <a:ext cx="1060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23.</a:t>
            </a:r>
            <a:r>
              <a:rPr lang="en-GB" sz="1400" b="1" dirty="0"/>
              <a:t> </a:t>
            </a:r>
            <a:r>
              <a:rPr lang="en-GB" sz="1400" dirty="0"/>
              <a:t>Testudo</a:t>
            </a:r>
          </a:p>
        </p:txBody>
      </p:sp>
      <p:cxnSp>
        <p:nvCxnSpPr>
          <p:cNvPr id="44" name="Straight Connector 43"/>
          <p:cNvCxnSpPr/>
          <p:nvPr/>
        </p:nvCxnSpPr>
        <p:spPr>
          <a:xfrm flipH="1">
            <a:off x="4593163" y="3864308"/>
            <a:ext cx="19290" cy="29936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646218" y="4001332"/>
            <a:ext cx="1683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The Empire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7429" y="5921037"/>
            <a:ext cx="932634" cy="787388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7575819" y="2639971"/>
            <a:ext cx="940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27.</a:t>
            </a:r>
            <a:r>
              <a:rPr lang="en-GB" sz="1400" dirty="0"/>
              <a:t> Villa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085430" y="1994858"/>
            <a:ext cx="11468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26.</a:t>
            </a:r>
            <a:r>
              <a:rPr lang="en-GB" sz="1400" dirty="0"/>
              <a:t> Atrium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448579" y="5569390"/>
            <a:ext cx="12292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34.</a:t>
            </a:r>
            <a:r>
              <a:rPr lang="en-GB" sz="1400" b="1" dirty="0"/>
              <a:t> Revolts</a:t>
            </a:r>
          </a:p>
        </p:txBody>
      </p:sp>
      <p:pic>
        <p:nvPicPr>
          <p:cNvPr id="53" name="Picture 2" descr="http://ancientcivilisations77.weebly.com/uploads/1/8/4/3/18436995/3201785_orig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0764" y="4583156"/>
            <a:ext cx="933472" cy="69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" name="TextBox 53"/>
          <p:cNvSpPr txBox="1"/>
          <p:nvPr/>
        </p:nvSpPr>
        <p:spPr>
          <a:xfrm>
            <a:off x="3150238" y="4625154"/>
            <a:ext cx="1428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33.</a:t>
            </a:r>
            <a:r>
              <a:rPr lang="en-GB" sz="1400" b="1" dirty="0"/>
              <a:t> Trade</a:t>
            </a:r>
            <a:r>
              <a:rPr lang="en-GB" sz="1400" dirty="0"/>
              <a:t> with the </a:t>
            </a:r>
            <a:r>
              <a:rPr lang="en-GB" sz="1400" b="1" dirty="0"/>
              <a:t>provinces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448489" y="3245494"/>
            <a:ext cx="1028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31.</a:t>
            </a:r>
            <a:r>
              <a:rPr lang="en-GB" sz="1400" dirty="0"/>
              <a:t> Senate</a:t>
            </a:r>
            <a:endParaRPr lang="en-GB" sz="1400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7395229" y="2878342"/>
            <a:ext cx="16456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29.</a:t>
            </a:r>
            <a:r>
              <a:rPr lang="en-GB" sz="1400" dirty="0"/>
              <a:t> Emperor</a:t>
            </a:r>
            <a:endParaRPr lang="en-GB" sz="1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6186284" y="2917989"/>
            <a:ext cx="1208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30.</a:t>
            </a:r>
            <a:r>
              <a:rPr lang="en-GB" sz="1400" dirty="0"/>
              <a:t> Plebeians</a:t>
            </a:r>
            <a:endParaRPr lang="en-GB" sz="14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6244916" y="3553271"/>
            <a:ext cx="1270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32.</a:t>
            </a:r>
            <a:r>
              <a:rPr lang="en-GB" sz="1400" dirty="0"/>
              <a:t> Patrician</a:t>
            </a:r>
            <a:endParaRPr lang="en-GB" sz="14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7824997" y="615816"/>
            <a:ext cx="13190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16.</a:t>
            </a:r>
            <a:r>
              <a:rPr lang="en-GB" sz="1400" dirty="0"/>
              <a:t> Colosseum</a:t>
            </a:r>
            <a:endParaRPr lang="en-GB" sz="14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7478733" y="1485130"/>
            <a:ext cx="15725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19.</a:t>
            </a:r>
            <a:r>
              <a:rPr lang="en-GB" sz="1400" dirty="0"/>
              <a:t> Chariot races</a:t>
            </a:r>
            <a:endParaRPr lang="en-GB" sz="14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6872037" y="1092993"/>
            <a:ext cx="1213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18.</a:t>
            </a:r>
            <a:r>
              <a:rPr lang="en-GB" sz="1400" dirty="0"/>
              <a:t> Gladiators</a:t>
            </a:r>
            <a:endParaRPr lang="en-GB" sz="14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7084116" y="778303"/>
            <a:ext cx="1213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17.</a:t>
            </a:r>
            <a:r>
              <a:rPr lang="en-GB" sz="1400" dirty="0"/>
              <a:t> Games</a:t>
            </a:r>
            <a:endParaRPr lang="en-GB" sz="14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4892553" y="2277636"/>
            <a:ext cx="1213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28.</a:t>
            </a:r>
            <a:r>
              <a:rPr lang="en-GB" sz="1400" dirty="0"/>
              <a:t> Pompeii</a:t>
            </a:r>
            <a:endParaRPr lang="en-GB" sz="1400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5096321" y="3556790"/>
            <a:ext cx="1213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29.</a:t>
            </a:r>
            <a:r>
              <a:rPr lang="en-GB" sz="1400" dirty="0"/>
              <a:t> Vesuvius </a:t>
            </a:r>
            <a:endParaRPr lang="en-GB" sz="14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7777054" y="5454461"/>
            <a:ext cx="13669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37.</a:t>
            </a:r>
            <a:r>
              <a:rPr lang="en-GB" sz="1400" dirty="0"/>
              <a:t> Aqueducts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476400" y="5487815"/>
            <a:ext cx="1213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36.</a:t>
            </a:r>
            <a:r>
              <a:rPr lang="en-GB" sz="1400" b="1" dirty="0"/>
              <a:t> </a:t>
            </a:r>
            <a:r>
              <a:rPr lang="en-GB" sz="1400" dirty="0"/>
              <a:t>Language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969229" y="6513671"/>
            <a:ext cx="1213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 </a:t>
            </a:r>
            <a:r>
              <a:rPr lang="en-GB" sz="1400" b="1" u="sng" dirty="0"/>
              <a:t>39.</a:t>
            </a:r>
            <a:r>
              <a:rPr lang="en-GB" sz="1400" dirty="0"/>
              <a:t> Roads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551005" y="6545709"/>
            <a:ext cx="1213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38.</a:t>
            </a:r>
            <a:r>
              <a:rPr lang="en-GB" sz="1400" dirty="0"/>
              <a:t> Currency</a:t>
            </a:r>
          </a:p>
        </p:txBody>
      </p:sp>
    </p:spTree>
    <p:extLst>
      <p:ext uri="{BB962C8B-B14F-4D97-AF65-F5344CB8AC3E}">
        <p14:creationId xmlns:p14="http://schemas.microsoft.com/office/powerpoint/2010/main" val="2369250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239</Words>
  <Application>Microsoft Office PowerPoint</Application>
  <PresentationFormat>On-screen Show (4:3)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Hampshire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lalderm</dc:creator>
  <cp:lastModifiedBy>Aaron Johncock</cp:lastModifiedBy>
  <cp:revision>16</cp:revision>
  <cp:lastPrinted>2017-09-12T12:22:36Z</cp:lastPrinted>
  <dcterms:created xsi:type="dcterms:W3CDTF">2017-09-04T09:58:12Z</dcterms:created>
  <dcterms:modified xsi:type="dcterms:W3CDTF">2021-09-27T11:57:04Z</dcterms:modified>
</cp:coreProperties>
</file>