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1" r:id="rId12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4C1354-191A-FEF3-4D09-2D0C4A7E895B}" v="2" dt="2023-10-18T21:19:49.948"/>
    <p1510:client id="{45BC4FF9-90B5-477B-AD55-1A2B959C9797}" v="15" dt="2023-10-18T21:28:00.559"/>
    <p1510:client id="{6EE586CB-9AFF-E972-F568-A1CFFA871077}" v="18" dt="2023-10-18T20:24:10.9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485E8C-A519-495C-81A3-EA5ABCF6AAD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C6E9EC1E-5BF2-40ED-954E-E2BEA6099DB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Students should have the Pearson purple book</a:t>
          </a:r>
          <a:endParaRPr lang="en-US" dirty="0"/>
        </a:p>
      </dgm:t>
    </dgm:pt>
    <dgm:pt modelId="{F16B1801-96DE-46A4-B336-776137906E6B}" type="parTrans" cxnId="{53134A51-AB17-4359-9982-1FFA5139B1C6}">
      <dgm:prSet/>
      <dgm:spPr/>
      <dgm:t>
        <a:bodyPr/>
        <a:lstStyle/>
        <a:p>
          <a:endParaRPr lang="en-US"/>
        </a:p>
      </dgm:t>
    </dgm:pt>
    <dgm:pt modelId="{A0E6E0DF-A531-4760-B4DC-AD4C985176B1}" type="sibTrans" cxnId="{53134A51-AB17-4359-9982-1FFA5139B1C6}">
      <dgm:prSet/>
      <dgm:spPr/>
      <dgm:t>
        <a:bodyPr/>
        <a:lstStyle/>
        <a:p>
          <a:endParaRPr lang="en-US"/>
        </a:p>
      </dgm:t>
    </dgm:pt>
    <dgm:pt modelId="{98E02B87-C781-4314-BC07-F5A6C8E80B2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Using a mobile phone, students can access short listening  tasks</a:t>
          </a:r>
          <a:endParaRPr lang="en-US" dirty="0"/>
        </a:p>
      </dgm:t>
    </dgm:pt>
    <dgm:pt modelId="{930A96B8-D808-4F23-BA7B-B7F87F8B3B4D}" type="parTrans" cxnId="{0EF0AA21-D445-4261-B674-DBC78AB75B63}">
      <dgm:prSet/>
      <dgm:spPr/>
      <dgm:t>
        <a:bodyPr/>
        <a:lstStyle/>
        <a:p>
          <a:endParaRPr lang="en-US"/>
        </a:p>
      </dgm:t>
    </dgm:pt>
    <dgm:pt modelId="{E9CB649C-118B-496F-9B14-41BFA77120BA}" type="sibTrans" cxnId="{0EF0AA21-D445-4261-B674-DBC78AB75B63}">
      <dgm:prSet/>
      <dgm:spPr/>
      <dgm:t>
        <a:bodyPr/>
        <a:lstStyle/>
        <a:p>
          <a:endParaRPr lang="en-US"/>
        </a:p>
      </dgm:t>
    </dgm:pt>
    <dgm:pt modelId="{A6D905B8-EEBC-49E1-98D2-8E9F665629AF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GB" dirty="0">
              <a:latin typeface="The Serif Hand Black"/>
            </a:rPr>
            <a:t>Students can also access all listening exercises from the textbook via Kerboodle</a:t>
          </a:r>
        </a:p>
      </dgm:t>
    </dgm:pt>
    <dgm:pt modelId="{BEE70F46-2AAD-455A-B516-551F538DB955}" type="parTrans" cxnId="{0C63C185-7090-49DA-B593-786BBE4F5695}">
      <dgm:prSet/>
      <dgm:spPr/>
    </dgm:pt>
    <dgm:pt modelId="{0512D449-C820-41E8-9CD9-5D6BFDB6E248}" type="sibTrans" cxnId="{0C63C185-7090-49DA-B593-786BBE4F5695}">
      <dgm:prSet/>
      <dgm:spPr/>
    </dgm:pt>
    <dgm:pt modelId="{FDC2CB8A-E10B-443C-A8A8-EE729836C723}" type="pres">
      <dgm:prSet presAssocID="{BE485E8C-A519-495C-81A3-EA5ABCF6AAD4}" presName="root" presStyleCnt="0">
        <dgm:presLayoutVars>
          <dgm:dir/>
          <dgm:resizeHandles val="exact"/>
        </dgm:presLayoutVars>
      </dgm:prSet>
      <dgm:spPr/>
    </dgm:pt>
    <dgm:pt modelId="{68824758-E2CC-4B01-8276-6FE00D10CD33}" type="pres">
      <dgm:prSet presAssocID="{C6E9EC1E-5BF2-40ED-954E-E2BEA6099DB5}" presName="compNode" presStyleCnt="0"/>
      <dgm:spPr/>
    </dgm:pt>
    <dgm:pt modelId="{C9B95372-F7CB-4E37-90BD-EC1F4226D7C3}" type="pres">
      <dgm:prSet presAssocID="{C6E9EC1E-5BF2-40ED-954E-E2BEA6099DB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013AF14-99B6-40AA-853C-55B09B3B12A0}" type="pres">
      <dgm:prSet presAssocID="{C6E9EC1E-5BF2-40ED-954E-E2BEA6099DB5}" presName="spaceRect" presStyleCnt="0"/>
      <dgm:spPr/>
    </dgm:pt>
    <dgm:pt modelId="{B70BCAD1-1E62-40A6-B849-BA7CDFF0D228}" type="pres">
      <dgm:prSet presAssocID="{C6E9EC1E-5BF2-40ED-954E-E2BEA6099DB5}" presName="textRect" presStyleLbl="revTx" presStyleIdx="0" presStyleCnt="3">
        <dgm:presLayoutVars>
          <dgm:chMax val="1"/>
          <dgm:chPref val="1"/>
        </dgm:presLayoutVars>
      </dgm:prSet>
      <dgm:spPr/>
    </dgm:pt>
    <dgm:pt modelId="{A7C75816-1214-487D-AA13-72C4B760C2FE}" type="pres">
      <dgm:prSet presAssocID="{A0E6E0DF-A531-4760-B4DC-AD4C985176B1}" presName="sibTrans" presStyleCnt="0"/>
      <dgm:spPr/>
    </dgm:pt>
    <dgm:pt modelId="{880930F3-ADC0-4901-B5A8-42751B58BB92}" type="pres">
      <dgm:prSet presAssocID="{98E02B87-C781-4314-BC07-F5A6C8E80B23}" presName="compNode" presStyleCnt="0"/>
      <dgm:spPr/>
    </dgm:pt>
    <dgm:pt modelId="{5D01935B-5F7B-46A2-8541-1238F3CA0263}" type="pres">
      <dgm:prSet presAssocID="{98E02B87-C781-4314-BC07-F5A6C8E80B2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DD041BAF-D18A-4E42-A4BC-F20220A04EE7}" type="pres">
      <dgm:prSet presAssocID="{98E02B87-C781-4314-BC07-F5A6C8E80B23}" presName="spaceRect" presStyleCnt="0"/>
      <dgm:spPr/>
    </dgm:pt>
    <dgm:pt modelId="{E5D87009-2565-4A07-9C93-AF90E6E0C6A3}" type="pres">
      <dgm:prSet presAssocID="{98E02B87-C781-4314-BC07-F5A6C8E80B23}" presName="textRect" presStyleLbl="revTx" presStyleIdx="1" presStyleCnt="3">
        <dgm:presLayoutVars>
          <dgm:chMax val="1"/>
          <dgm:chPref val="1"/>
        </dgm:presLayoutVars>
      </dgm:prSet>
      <dgm:spPr/>
    </dgm:pt>
    <dgm:pt modelId="{A0D5B28B-DFC3-4CEA-B769-88F5CF6B5416}" type="pres">
      <dgm:prSet presAssocID="{E9CB649C-118B-496F-9B14-41BFA77120BA}" presName="sibTrans" presStyleCnt="0"/>
      <dgm:spPr/>
    </dgm:pt>
    <dgm:pt modelId="{AD8B79D7-B868-4EC5-99AB-85A0B4A36A2F}" type="pres">
      <dgm:prSet presAssocID="{A6D905B8-EEBC-49E1-98D2-8E9F665629AF}" presName="compNode" presStyleCnt="0"/>
      <dgm:spPr/>
    </dgm:pt>
    <dgm:pt modelId="{0D595A3F-20B5-4B6E-8483-AC2C9511E98A}" type="pres">
      <dgm:prSet presAssocID="{A6D905B8-EEBC-49E1-98D2-8E9F665629A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phones"/>
        </a:ext>
      </dgm:extLst>
    </dgm:pt>
    <dgm:pt modelId="{9123E855-200D-4F21-B509-A59BE2DAC181}" type="pres">
      <dgm:prSet presAssocID="{A6D905B8-EEBC-49E1-98D2-8E9F665629AF}" presName="spaceRect" presStyleCnt="0"/>
      <dgm:spPr/>
    </dgm:pt>
    <dgm:pt modelId="{0F74A2E0-4701-4935-AB04-054ECC7040FF}" type="pres">
      <dgm:prSet presAssocID="{A6D905B8-EEBC-49E1-98D2-8E9F665629A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4B71C13-7EA9-47AF-ABEF-EEF3162AA362}" type="presOf" srcId="{C6E9EC1E-5BF2-40ED-954E-E2BEA6099DB5}" destId="{B70BCAD1-1E62-40A6-B849-BA7CDFF0D228}" srcOrd="0" destOrd="0" presId="urn:microsoft.com/office/officeart/2018/2/layout/IconLabelList"/>
    <dgm:cxn modelId="{0EF0AA21-D445-4261-B674-DBC78AB75B63}" srcId="{BE485E8C-A519-495C-81A3-EA5ABCF6AAD4}" destId="{98E02B87-C781-4314-BC07-F5A6C8E80B23}" srcOrd="1" destOrd="0" parTransId="{930A96B8-D808-4F23-BA7B-B7F87F8B3B4D}" sibTransId="{E9CB649C-118B-496F-9B14-41BFA77120BA}"/>
    <dgm:cxn modelId="{57863933-59A8-4DDF-843A-7465554F62EB}" type="presOf" srcId="{BE485E8C-A519-495C-81A3-EA5ABCF6AAD4}" destId="{FDC2CB8A-E10B-443C-A8A8-EE729836C723}" srcOrd="0" destOrd="0" presId="urn:microsoft.com/office/officeart/2018/2/layout/IconLabelList"/>
    <dgm:cxn modelId="{53134A51-AB17-4359-9982-1FFA5139B1C6}" srcId="{BE485E8C-A519-495C-81A3-EA5ABCF6AAD4}" destId="{C6E9EC1E-5BF2-40ED-954E-E2BEA6099DB5}" srcOrd="0" destOrd="0" parTransId="{F16B1801-96DE-46A4-B336-776137906E6B}" sibTransId="{A0E6E0DF-A531-4760-B4DC-AD4C985176B1}"/>
    <dgm:cxn modelId="{0C63C185-7090-49DA-B593-786BBE4F5695}" srcId="{BE485E8C-A519-495C-81A3-EA5ABCF6AAD4}" destId="{A6D905B8-EEBC-49E1-98D2-8E9F665629AF}" srcOrd="2" destOrd="0" parTransId="{BEE70F46-2AAD-455A-B516-551F538DB955}" sibTransId="{0512D449-C820-41E8-9CD9-5D6BFDB6E248}"/>
    <dgm:cxn modelId="{92532F89-5469-41F8-8EB1-59000767080F}" type="presOf" srcId="{98E02B87-C781-4314-BC07-F5A6C8E80B23}" destId="{E5D87009-2565-4A07-9C93-AF90E6E0C6A3}" srcOrd="0" destOrd="0" presId="urn:microsoft.com/office/officeart/2018/2/layout/IconLabelList"/>
    <dgm:cxn modelId="{B85AAAF6-2EE4-478B-B64B-BEC258D2646E}" type="presOf" srcId="{A6D905B8-EEBC-49E1-98D2-8E9F665629AF}" destId="{0F74A2E0-4701-4935-AB04-054ECC7040FF}" srcOrd="0" destOrd="0" presId="urn:microsoft.com/office/officeart/2018/2/layout/IconLabelList"/>
    <dgm:cxn modelId="{782AE433-B7D0-4F60-AB32-39B716B58C7C}" type="presParOf" srcId="{FDC2CB8A-E10B-443C-A8A8-EE729836C723}" destId="{68824758-E2CC-4B01-8276-6FE00D10CD33}" srcOrd="0" destOrd="0" presId="urn:microsoft.com/office/officeart/2018/2/layout/IconLabelList"/>
    <dgm:cxn modelId="{F4535780-B88B-43B5-A429-1101753715CA}" type="presParOf" srcId="{68824758-E2CC-4B01-8276-6FE00D10CD33}" destId="{C9B95372-F7CB-4E37-90BD-EC1F4226D7C3}" srcOrd="0" destOrd="0" presId="urn:microsoft.com/office/officeart/2018/2/layout/IconLabelList"/>
    <dgm:cxn modelId="{C06E585E-DF34-4DDF-BE1E-AEE8BBC47CDE}" type="presParOf" srcId="{68824758-E2CC-4B01-8276-6FE00D10CD33}" destId="{2013AF14-99B6-40AA-853C-55B09B3B12A0}" srcOrd="1" destOrd="0" presId="urn:microsoft.com/office/officeart/2018/2/layout/IconLabelList"/>
    <dgm:cxn modelId="{7A3D3722-04BE-465E-8F7B-0147564C3FD2}" type="presParOf" srcId="{68824758-E2CC-4B01-8276-6FE00D10CD33}" destId="{B70BCAD1-1E62-40A6-B849-BA7CDFF0D228}" srcOrd="2" destOrd="0" presId="urn:microsoft.com/office/officeart/2018/2/layout/IconLabelList"/>
    <dgm:cxn modelId="{22A9B27B-1F55-4809-9BA3-75BDD7917AF0}" type="presParOf" srcId="{FDC2CB8A-E10B-443C-A8A8-EE729836C723}" destId="{A7C75816-1214-487D-AA13-72C4B760C2FE}" srcOrd="1" destOrd="0" presId="urn:microsoft.com/office/officeart/2018/2/layout/IconLabelList"/>
    <dgm:cxn modelId="{90E61398-2AE6-4E68-90A9-80A6869287F7}" type="presParOf" srcId="{FDC2CB8A-E10B-443C-A8A8-EE729836C723}" destId="{880930F3-ADC0-4901-B5A8-42751B58BB92}" srcOrd="2" destOrd="0" presId="urn:microsoft.com/office/officeart/2018/2/layout/IconLabelList"/>
    <dgm:cxn modelId="{2CEC9D9D-DB1B-4EC6-9772-C83AD5486F08}" type="presParOf" srcId="{880930F3-ADC0-4901-B5A8-42751B58BB92}" destId="{5D01935B-5F7B-46A2-8541-1238F3CA0263}" srcOrd="0" destOrd="0" presId="urn:microsoft.com/office/officeart/2018/2/layout/IconLabelList"/>
    <dgm:cxn modelId="{CCA8E852-B56A-4645-99CA-34CC9C55BD74}" type="presParOf" srcId="{880930F3-ADC0-4901-B5A8-42751B58BB92}" destId="{DD041BAF-D18A-4E42-A4BC-F20220A04EE7}" srcOrd="1" destOrd="0" presId="urn:microsoft.com/office/officeart/2018/2/layout/IconLabelList"/>
    <dgm:cxn modelId="{45C1F809-5A58-41A5-B280-A4F4A4C94593}" type="presParOf" srcId="{880930F3-ADC0-4901-B5A8-42751B58BB92}" destId="{E5D87009-2565-4A07-9C93-AF90E6E0C6A3}" srcOrd="2" destOrd="0" presId="urn:microsoft.com/office/officeart/2018/2/layout/IconLabelList"/>
    <dgm:cxn modelId="{2D84B89E-7BF0-430C-9F73-0A605F63F87D}" type="presParOf" srcId="{FDC2CB8A-E10B-443C-A8A8-EE729836C723}" destId="{A0D5B28B-DFC3-4CEA-B769-88F5CF6B5416}" srcOrd="3" destOrd="0" presId="urn:microsoft.com/office/officeart/2018/2/layout/IconLabelList"/>
    <dgm:cxn modelId="{BCB9137F-92C4-461D-9F67-3422934BBF0C}" type="presParOf" srcId="{FDC2CB8A-E10B-443C-A8A8-EE729836C723}" destId="{AD8B79D7-B868-4EC5-99AB-85A0B4A36A2F}" srcOrd="4" destOrd="0" presId="urn:microsoft.com/office/officeart/2018/2/layout/IconLabelList"/>
    <dgm:cxn modelId="{5C3BD665-CBD0-45D6-80DB-56160178A528}" type="presParOf" srcId="{AD8B79D7-B868-4EC5-99AB-85A0B4A36A2F}" destId="{0D595A3F-20B5-4B6E-8483-AC2C9511E98A}" srcOrd="0" destOrd="0" presId="urn:microsoft.com/office/officeart/2018/2/layout/IconLabelList"/>
    <dgm:cxn modelId="{06E25058-C1B9-4FE5-92DF-E6C05E6702E2}" type="presParOf" srcId="{AD8B79D7-B868-4EC5-99AB-85A0B4A36A2F}" destId="{9123E855-200D-4F21-B509-A59BE2DAC181}" srcOrd="1" destOrd="0" presId="urn:microsoft.com/office/officeart/2018/2/layout/IconLabelList"/>
    <dgm:cxn modelId="{5AA93104-BA90-4CDD-82EE-53E29035EAB3}" type="presParOf" srcId="{AD8B79D7-B868-4EC5-99AB-85A0B4A36A2F}" destId="{0F74A2E0-4701-4935-AB04-054ECC7040F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95372-F7CB-4E37-90BD-EC1F4226D7C3}">
      <dsp:nvSpPr>
        <dsp:cNvPr id="0" name=""/>
        <dsp:cNvSpPr/>
      </dsp:nvSpPr>
      <dsp:spPr>
        <a:xfrm>
          <a:off x="1212569" y="938031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BCAD1-1E62-40A6-B849-BA7CDFF0D228}">
      <dsp:nvSpPr>
        <dsp:cNvPr id="0" name=""/>
        <dsp:cNvSpPr/>
      </dsp:nvSpPr>
      <dsp:spPr>
        <a:xfrm>
          <a:off x="417971" y="259488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Students should have the Pearson purple book</a:t>
          </a:r>
          <a:endParaRPr lang="en-US" sz="1900" kern="1200" dirty="0"/>
        </a:p>
      </dsp:txBody>
      <dsp:txXfrm>
        <a:off x="417971" y="2594880"/>
        <a:ext cx="2889450" cy="720000"/>
      </dsp:txXfrm>
    </dsp:sp>
    <dsp:sp modelId="{5D01935B-5F7B-46A2-8541-1238F3CA0263}">
      <dsp:nvSpPr>
        <dsp:cNvPr id="0" name=""/>
        <dsp:cNvSpPr/>
      </dsp:nvSpPr>
      <dsp:spPr>
        <a:xfrm>
          <a:off x="4607673" y="938031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87009-2565-4A07-9C93-AF90E6E0C6A3}">
      <dsp:nvSpPr>
        <dsp:cNvPr id="0" name=""/>
        <dsp:cNvSpPr/>
      </dsp:nvSpPr>
      <dsp:spPr>
        <a:xfrm>
          <a:off x="3813075" y="259488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Using a mobile phone, students can access short listening  tasks</a:t>
          </a:r>
          <a:endParaRPr lang="en-US" sz="1900" kern="1200" dirty="0"/>
        </a:p>
      </dsp:txBody>
      <dsp:txXfrm>
        <a:off x="3813075" y="2594880"/>
        <a:ext cx="2889450" cy="720000"/>
      </dsp:txXfrm>
    </dsp:sp>
    <dsp:sp modelId="{0D595A3F-20B5-4B6E-8483-AC2C9511E98A}">
      <dsp:nvSpPr>
        <dsp:cNvPr id="0" name=""/>
        <dsp:cNvSpPr/>
      </dsp:nvSpPr>
      <dsp:spPr>
        <a:xfrm>
          <a:off x="8002777" y="938031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4A2E0-4701-4935-AB04-054ECC7040FF}">
      <dsp:nvSpPr>
        <dsp:cNvPr id="0" name=""/>
        <dsp:cNvSpPr/>
      </dsp:nvSpPr>
      <dsp:spPr>
        <a:xfrm>
          <a:off x="7208178" y="259488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The Serif Hand Black"/>
            </a:rPr>
            <a:t>Students can also access all listening exercises from the textbook via Kerboodle</a:t>
          </a:r>
        </a:p>
      </dsp:txBody>
      <dsp:txXfrm>
        <a:off x="7208178" y="2594880"/>
        <a:ext cx="28894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0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4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9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79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29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8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8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14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5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0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2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8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13" r:id="rId6"/>
    <p:sldLayoutId id="2147483709" r:id="rId7"/>
    <p:sldLayoutId id="2147483710" r:id="rId8"/>
    <p:sldLayoutId id="2147483711" r:id="rId9"/>
    <p:sldLayoutId id="2147483712" r:id="rId10"/>
    <p:sldLayoutId id="214748371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0.png"/><Relationship Id="rId5" Type="http://schemas.openxmlformats.org/officeDocument/2006/relationships/hyperlink" Target="https://app.memrise.com/course/1673048/aqa-gcse-spanish-9-1-higher/" TargetMode="External"/><Relationship Id="rId4" Type="http://schemas.openxmlformats.org/officeDocument/2006/relationships/hyperlink" Target="https://app.memrise.com/course/1256350/aqa-gcse-spanish-9-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urful houses">
            <a:extLst>
              <a:ext uri="{FF2B5EF4-FFF2-40B4-BE49-F238E27FC236}">
                <a16:creationId xmlns:a16="http://schemas.microsoft.com/office/drawing/2014/main" id="{C134EC86-A110-7A20-FB21-678E0F6202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r="-1" b="15708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GB">
                <a:solidFill>
                  <a:schemeClr val="bg1"/>
                </a:solidFill>
                <a:ea typeface="Calibri Light"/>
                <a:cs typeface="Calibri Light"/>
              </a:rPr>
              <a:t>Spanish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99432"/>
            <a:ext cx="9144000" cy="12252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ea typeface="Calibri"/>
                <a:cs typeface="Calibri"/>
              </a:rPr>
              <a:t>How to get the most of the time left  before the final exams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Audio 21">
            <a:hlinkClick r:id="" action="ppaction://media"/>
            <a:extLst>
              <a:ext uri="{FF2B5EF4-FFF2-40B4-BE49-F238E27FC236}">
                <a16:creationId xmlns:a16="http://schemas.microsoft.com/office/drawing/2014/main" id="{78E0CFAB-2CD0-529D-2C4A-9BD3C39268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7"/>
    </mc:Choice>
    <mc:Fallback xmlns="">
      <p:transition spd="slow" advTm="35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8DC67C-74CE-E338-2371-AA07AB792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600"/>
              <a:t>How many exams are there to sit?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E6A235"/>
          </a:solidFill>
          <a:ln w="38100" cap="rnd">
            <a:solidFill>
              <a:srgbClr val="E6A23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011E3-F657-DCD0-DCB6-102B0F524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5595060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/>
              <a:t>4 exams</a:t>
            </a:r>
            <a:endParaRPr lang="en-US"/>
          </a:p>
          <a:p>
            <a:r>
              <a:rPr lang="en-GB"/>
              <a:t>1 for each skill</a:t>
            </a:r>
          </a:p>
          <a:p>
            <a:r>
              <a:rPr lang="en-GB"/>
              <a:t>The 4 skills are: Listening, Speaking, Reading and Writing</a:t>
            </a:r>
          </a:p>
          <a:p>
            <a:r>
              <a:rPr lang="en-GB"/>
              <a:t>Each one is worth 25% of the final grade</a:t>
            </a:r>
          </a:p>
        </p:txBody>
      </p:sp>
      <p:pic>
        <p:nvPicPr>
          <p:cNvPr id="5" name="Picture 4" descr="Desks in empty classroom">
            <a:extLst>
              <a:ext uri="{FF2B5EF4-FFF2-40B4-BE49-F238E27FC236}">
                <a16:creationId xmlns:a16="http://schemas.microsoft.com/office/drawing/2014/main" id="{62F3BD38-A82F-7212-A80F-4DA0F53C18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10" r="10965" b="-1"/>
          <a:stretch/>
        </p:blipFill>
        <p:spPr>
          <a:xfrm>
            <a:off x="6936344" y="776386"/>
            <a:ext cx="5153492" cy="5147085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54F29F26-9DA4-C5FB-8F66-214AE803AD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0274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17"/>
    </mc:Choice>
    <mc:Fallback xmlns="">
      <p:transition spd="slow" advTm="17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0E57E2-B1CB-F5A2-4395-979C82720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8000">
                <a:solidFill>
                  <a:schemeClr val="accent1"/>
                </a:solidFill>
              </a:rPr>
              <a:t>The LISTENING EXAM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024236-ADB7-EB1D-96D6-104B10EC35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075814"/>
              </p:ext>
            </p:extLst>
          </p:nvPr>
        </p:nvGraphicFramePr>
        <p:xfrm>
          <a:off x="838200" y="1928813"/>
          <a:ext cx="10515600" cy="425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82F8A7E-FED8-BE2E-96EE-FD18DD3079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6306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22"/>
    </mc:Choice>
    <mc:Fallback xmlns="">
      <p:transition spd="slow" advTm="237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B6721-19AF-4D3E-DA7A-EAA753429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THe</a:t>
            </a:r>
            <a:r>
              <a:rPr lang="en-GB"/>
              <a:t> speaking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1DDD-3DA5-2B2A-F92B-FC37C3EA1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84" y="1929384"/>
            <a:ext cx="11809561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It is essential that students speak </a:t>
            </a:r>
            <a:r>
              <a:rPr lang="en-GB" b="1" dirty="0"/>
              <a:t>aloud</a:t>
            </a:r>
            <a:r>
              <a:rPr lang="en-GB" dirty="0"/>
              <a:t> at home and in class on a weekly basis</a:t>
            </a:r>
          </a:p>
          <a:p>
            <a:r>
              <a:rPr lang="en-GB" dirty="0"/>
              <a:t>It can be done by reading ALOUD  texts , notes or pieces written </a:t>
            </a:r>
          </a:p>
          <a:p>
            <a:r>
              <a:rPr lang="en-GB" dirty="0"/>
              <a:t>If they can  write it, they can read it </a:t>
            </a:r>
          </a:p>
          <a:p>
            <a:r>
              <a:rPr lang="en-GB" dirty="0"/>
              <a:t>If they can read it, they can speak it</a:t>
            </a:r>
          </a:p>
          <a:p>
            <a:r>
              <a:rPr lang="en-GB" dirty="0"/>
              <a:t>Exam consists of 3 parts: a role-play ( situational conversation), a photo card to describe and a general conversation task ( 2 parts to it) </a:t>
            </a:r>
          </a:p>
          <a:p>
            <a:r>
              <a:rPr lang="en-GB" dirty="0"/>
              <a:t>Students will have prepared a range of questions in class which will be used for the conversation part ( speaking booklets will be issued later in the year)</a:t>
            </a:r>
          </a:p>
          <a:p>
            <a:endParaRPr lang="en-GB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094C94F-096F-6E7C-A35D-ACDDA1533B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5669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23"/>
    </mc:Choice>
    <mc:Fallback xmlns="">
      <p:transition spd="slow" advTm="34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BBA91-CC1A-F280-72A8-A358CAA7F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reading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D9A1F-1241-D130-7125-22CD22B88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Pupils will need to have knowledge of all topics covered at KS3 and KS4</a:t>
            </a:r>
            <a:endParaRPr lang="en-US" dirty="0"/>
          </a:p>
          <a:p>
            <a:r>
              <a:rPr lang="en-GB" dirty="0"/>
              <a:t>Texts come from a range of sources</a:t>
            </a:r>
          </a:p>
          <a:p>
            <a:r>
              <a:rPr lang="en-GB" dirty="0"/>
              <a:t>In class, reading techniques – how to deal with unpredictable vocab etc.</a:t>
            </a:r>
          </a:p>
          <a:p>
            <a:r>
              <a:rPr lang="en-GB" dirty="0"/>
              <a:t>At home, practise using past papers – use marking scheme to check correct answers </a:t>
            </a:r>
          </a:p>
          <a:p>
            <a:endParaRPr lang="en-GB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83C7840-2EB0-45A8-FD13-5C2CA82050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1253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4"/>
    </mc:Choice>
    <mc:Fallback xmlns="">
      <p:transition spd="slow" advTm="23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583F9-25F0-D19F-87E3-C9A051E68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WRITING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24595-14BC-52E0-B0ED-F09A45550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70" y="1929384"/>
            <a:ext cx="11550769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Mini-essays in class to prepare for this task</a:t>
            </a:r>
          </a:p>
          <a:p>
            <a:r>
              <a:rPr lang="en-GB" dirty="0"/>
              <a:t>Writing tasks divided into bullet points </a:t>
            </a:r>
          </a:p>
          <a:p>
            <a:r>
              <a:rPr lang="en-GB" dirty="0"/>
              <a:t>Each bullet point must be answered in one or two lines and then developed further for extra marks</a:t>
            </a:r>
          </a:p>
          <a:p>
            <a:r>
              <a:rPr lang="en-GB" dirty="0"/>
              <a:t>Translation task: short sentences or a short paragraph to translate – must be as accurate as possible to get maximum marks</a:t>
            </a:r>
          </a:p>
          <a:p>
            <a:r>
              <a:rPr lang="en-GB" dirty="0"/>
              <a:t>Every translated segment / chunk counts so important to try and not leave any blanks</a:t>
            </a:r>
          </a:p>
          <a:p>
            <a:endParaRPr lang="en-GB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CBC4370-19E7-FD7C-A76D-D25C412F00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6795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96"/>
    </mc:Choice>
    <mc:Fallback xmlns="">
      <p:transition spd="slow" advTm="29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E6F31-F218-3E0F-D6EB-9B147238D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Revision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07970-2048-D125-33E7-79301BA2C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Every Tuesday 3:00 to 3:30 in the MFL department</a:t>
            </a:r>
          </a:p>
          <a:p>
            <a:r>
              <a:rPr lang="en-GB"/>
              <a:t>We will be working on specific points as well as going back over previous topics</a:t>
            </a:r>
          </a:p>
          <a:p>
            <a:r>
              <a:rPr lang="en-GB"/>
              <a:t>Students can choose what they want to revise, get better at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181310B-B370-AFEA-E7C3-29E46E84C5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6922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65"/>
    </mc:Choice>
    <mc:Fallback xmlns="">
      <p:transition spd="slow" advTm="20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84230-3102-166E-F6FC-7AD54786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4B087-B3B0-B680-6EED-6A96515AC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b="1" dirty="0"/>
              <a:t>Pearson revision guide:</a:t>
            </a:r>
            <a:r>
              <a:rPr lang="en-GB" dirty="0"/>
              <a:t> use it to make revision cards, revise topics covered at KS3 and for relevant topical vocab</a:t>
            </a:r>
            <a:endParaRPr lang="en-US" dirty="0"/>
          </a:p>
          <a:p>
            <a:r>
              <a:rPr lang="en-GB" b="1" dirty="0"/>
              <a:t>Pearson revision workbook:</a:t>
            </a:r>
            <a:r>
              <a:rPr lang="en-GB" dirty="0"/>
              <a:t> use it to practise listening, reading and writing skills</a:t>
            </a:r>
          </a:p>
          <a:p>
            <a:endParaRPr lang="en-GB" dirty="0"/>
          </a:p>
          <a:p>
            <a:r>
              <a:rPr lang="en-GB" b="1" err="1"/>
              <a:t>Memrise</a:t>
            </a:r>
            <a:r>
              <a:rPr lang="en-GB"/>
              <a:t>: all students to complete independently the following course to support their studies </a:t>
            </a:r>
          </a:p>
          <a:p>
            <a:r>
              <a:rPr lang="en-GB" dirty="0"/>
              <a:t>Foundation: </a:t>
            </a:r>
            <a:r>
              <a:rPr lang="en-GB" dirty="0">
                <a:ea typeface="+mn-lt"/>
                <a:cs typeface="+mn-lt"/>
                <a:hlinkClick r:id="rId4"/>
              </a:rPr>
              <a:t>AQA GCSE Spanish 9-1 - by barcenae - Memrise</a:t>
            </a:r>
          </a:p>
          <a:p>
            <a:r>
              <a:rPr lang="en-GB"/>
              <a:t>Higher: </a:t>
            </a:r>
            <a:r>
              <a:rPr lang="en-GB" dirty="0">
                <a:ea typeface="+mn-lt"/>
                <a:cs typeface="+mn-lt"/>
                <a:hlinkClick r:id="rId5"/>
              </a:rPr>
              <a:t>AQA GCSE Spanish (9-1 HIgher) - by easpain - Memrise</a:t>
            </a:r>
            <a:endParaRPr lang="en-GB" dirty="0"/>
          </a:p>
        </p:txBody>
      </p:sp>
      <p:pic>
        <p:nvPicPr>
          <p:cNvPr id="4" name="Picture 3" descr="Revise AQA GCSE Spanish Revision Workbook: for the 9-1 exams (Revise AQA GCSE MFL 16): for home learning, 2022 and 2023 assessments and exams">
            <a:extLst>
              <a:ext uri="{FF2B5EF4-FFF2-40B4-BE49-F238E27FC236}">
                <a16:creationId xmlns:a16="http://schemas.microsoft.com/office/drawing/2014/main" id="{7AF608A2-45E0-5838-CA68-A2B2567A08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9908" y="4421037"/>
            <a:ext cx="1615655" cy="2242868"/>
          </a:xfrm>
          <a:prstGeom prst="rect">
            <a:avLst/>
          </a:prstGeom>
        </p:spPr>
      </p:pic>
      <p:pic>
        <p:nvPicPr>
          <p:cNvPr id="8" name="Picture 7" descr="Pearson REVISE AQA GCSE (9-1) Spanish Revision Guide: For 2024 and 2025 assessments and exams - incl. free online edition...">
            <a:extLst>
              <a:ext uri="{FF2B5EF4-FFF2-40B4-BE49-F238E27FC236}">
                <a16:creationId xmlns:a16="http://schemas.microsoft.com/office/drawing/2014/main" id="{5CC7181A-9665-E33E-7C9B-BFEB2BFD45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3368" y="2620812"/>
            <a:ext cx="1466850" cy="207645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3D6F082-68C4-79A1-3058-26AF901019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2209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14"/>
    </mc:Choice>
    <mc:Fallback xmlns="">
      <p:transition spd="slow" advTm="613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8f25eea-097e-4e7c-8579-8b4248578adc">
      <UserInfo>
        <DisplayName>Mrs K Norris</DisplayName>
        <AccountId>506</AccountId>
        <AccountType/>
      </UserInfo>
      <UserInfo>
        <DisplayName>S Kirton</DisplayName>
        <AccountId>17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0FB1BDBE83644789F693CBEA40B12C" ma:contentTypeVersion="7" ma:contentTypeDescription="Create a new document." ma:contentTypeScope="" ma:versionID="d4671d77c746f76fc11e28f4b1249625">
  <xsd:schema xmlns:xsd="http://www.w3.org/2001/XMLSchema" xmlns:xs="http://www.w3.org/2001/XMLSchema" xmlns:p="http://schemas.microsoft.com/office/2006/metadata/properties" xmlns:ns2="e6a10a61-7dc0-4cf8-9c0a-8aefccffaa7e" xmlns:ns3="d8f25eea-097e-4e7c-8579-8b4248578adc" targetNamespace="http://schemas.microsoft.com/office/2006/metadata/properties" ma:root="true" ma:fieldsID="8315a809854aff56e9a40c1d1fe3d887" ns2:_="" ns3:_="">
    <xsd:import namespace="e6a10a61-7dc0-4cf8-9c0a-8aefccffaa7e"/>
    <xsd:import namespace="d8f25eea-097e-4e7c-8579-8b4248578a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a10a61-7dc0-4cf8-9c0a-8aefccffaa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f25eea-097e-4e7c-8579-8b4248578ad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8997E4-5999-4291-BB44-03B83E15EED8}">
  <ds:schemaRefs>
    <ds:schemaRef ds:uri="http://purl.org/dc/dcmitype/"/>
    <ds:schemaRef ds:uri="http://schemas.microsoft.com/office/infopath/2007/PartnerControls"/>
    <ds:schemaRef ds:uri="e6a10a61-7dc0-4cf8-9c0a-8aefccffaa7e"/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d8f25eea-097e-4e7c-8579-8b4248578adc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A51A91A-976E-464F-A487-4A3DBD61BE94}">
  <ds:schemaRefs>
    <ds:schemaRef ds:uri="d8f25eea-097e-4e7c-8579-8b4248578adc"/>
    <ds:schemaRef ds:uri="e6a10a61-7dc0-4cf8-9c0a-8aefccffaa7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236D2D8-281B-4973-AEA1-DFDA0EFCCF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430</Words>
  <Application>Microsoft Office PowerPoint</Application>
  <PresentationFormat>Widescreen</PresentationFormat>
  <Paragraphs>40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The Hand Bold</vt:lpstr>
      <vt:lpstr>The Serif Hand Black</vt:lpstr>
      <vt:lpstr>SketchyVTI</vt:lpstr>
      <vt:lpstr>Spanish</vt:lpstr>
      <vt:lpstr>How many exams are there to sit?</vt:lpstr>
      <vt:lpstr>The LISTENING EXAM</vt:lpstr>
      <vt:lpstr>THe speaking exam</vt:lpstr>
      <vt:lpstr>The reading exam</vt:lpstr>
      <vt:lpstr>THE WRITING EXAM</vt:lpstr>
      <vt:lpstr>Revision sessions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Piper</dc:creator>
  <cp:lastModifiedBy>J Piper</cp:lastModifiedBy>
  <cp:revision>63</cp:revision>
  <dcterms:created xsi:type="dcterms:W3CDTF">2023-10-10T08:06:47Z</dcterms:created>
  <dcterms:modified xsi:type="dcterms:W3CDTF">2023-11-29T09:48:59Z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0x010100780FB1BDBE83644789F693CBEA40B12C</vt:lpwstr>
  </property>
</Properties>
</file>